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</p:sldMasterIdLst>
  <p:notesMasterIdLst>
    <p:notesMasterId r:id="rId62"/>
  </p:notesMasterIdLst>
  <p:sldIdLst>
    <p:sldId id="298" r:id="rId6"/>
    <p:sldId id="364" r:id="rId7"/>
    <p:sldId id="416" r:id="rId8"/>
    <p:sldId id="336" r:id="rId9"/>
    <p:sldId id="352" r:id="rId10"/>
    <p:sldId id="368" r:id="rId11"/>
    <p:sldId id="369" r:id="rId12"/>
    <p:sldId id="370" r:id="rId13"/>
    <p:sldId id="371" r:id="rId14"/>
    <p:sldId id="372" r:id="rId15"/>
    <p:sldId id="373" r:id="rId16"/>
    <p:sldId id="424" r:id="rId17"/>
    <p:sldId id="337" r:id="rId18"/>
    <p:sldId id="353" r:id="rId19"/>
    <p:sldId id="306" r:id="rId20"/>
    <p:sldId id="341" r:id="rId21"/>
    <p:sldId id="307" r:id="rId22"/>
    <p:sldId id="398" r:id="rId23"/>
    <p:sldId id="399" r:id="rId24"/>
    <p:sldId id="396" r:id="rId25"/>
    <p:sldId id="309" r:id="rId26"/>
    <p:sldId id="302" r:id="rId27"/>
    <p:sldId id="312" r:id="rId28"/>
    <p:sldId id="313" r:id="rId29"/>
    <p:sldId id="314" r:id="rId30"/>
    <p:sldId id="378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410" r:id="rId46"/>
    <p:sldId id="412" r:id="rId47"/>
    <p:sldId id="413" r:id="rId48"/>
    <p:sldId id="415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5" r:id="rId57"/>
    <p:sldId id="426" r:id="rId58"/>
    <p:sldId id="427" r:id="rId59"/>
    <p:sldId id="428" r:id="rId60"/>
    <p:sldId id="30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uhartono, S.Si. M.Sc" initials="DSSM" lastIdx="18" clrIdx="0">
    <p:extLst>
      <p:ext uri="{19B8F6BF-5375-455C-9EA6-DF929625EA0E}">
        <p15:presenceInfo xmlns:p15="http://schemas.microsoft.com/office/powerpoint/2012/main" userId="Dr. Suhartono, S.Si. M.Sc" providerId="None"/>
      </p:ext>
    </p:extLst>
  </p:cmAuthor>
  <p:cmAuthor id="2" name="340141201@staff.integra.its.ac.id" initials="3" lastIdx="2" clrIdx="1">
    <p:extLst>
      <p:ext uri="{19B8F6BF-5375-455C-9EA6-DF929625EA0E}">
        <p15:presenceInfo xmlns:p15="http://schemas.microsoft.com/office/powerpoint/2012/main" userId="S::340141201@staff.integra.its.ac.id::99a1003c-ab9d-49ba-a83f-5b24df4a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69A0"/>
    <a:srgbClr val="B4B454"/>
    <a:srgbClr val="569AB2"/>
    <a:srgbClr val="C4A2C0"/>
    <a:srgbClr val="F5AA2D"/>
    <a:srgbClr val="FFC411"/>
    <a:srgbClr val="013880"/>
    <a:srgbClr val="212F40"/>
    <a:srgbClr val="FFBD07"/>
    <a:srgbClr val="F16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F330B-A66D-44A3-A292-3007724EAA2F}" type="datetimeFigureOut">
              <a:rPr lang="id-ID" smtClean="0"/>
              <a:t>20/09/2023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202F5-BEA7-4F79-8A26-F6FCBE8B78A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939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843C2C-B640-F34F-9675-DD3F2621F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117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43C2C-B640-F34F-9675-DD3F2621F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8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843C2C-B640-F34F-9675-DD3F2621F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89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DC43-1280-4ED7-B53A-414953A9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5819B-4D99-40C4-87E3-7FDF131F4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C92D-9C78-4977-B5A5-58D6583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1E6F-49BB-43F5-9F7C-EDE66FE4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01C-AC2E-412E-B5D8-C9959C8E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9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E121-6C30-40A7-B38F-6414C51E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E2B48-7FD3-4A36-A4AA-E782E9AC4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B06B-8875-4BE7-BBBD-3628D4FD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63BA-C116-452E-8375-7C4CF636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8C03-55B0-4F03-94F6-6ECA6B1C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066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8A71D-21B7-4EFF-93E5-E26C64B3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DA5A3-6B45-4D91-8C0D-9568ED2B6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A0929-C6CB-4C07-991C-28F076BB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9775-C543-41A9-9BC8-A7A4684B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53DD-F52B-4736-8ED0-F694B63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8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3465351-7883-904B-9156-617136A2BA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46164"/>
            <a:ext cx="12192000" cy="5389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96CEB0-CC65-FE46-9140-160E48383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26FC6C-0E62-454D-A71B-C3D557B76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970654-6773-7548-99AE-3239DFC9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882E6BC-ED28-3F4E-B370-77FB9446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4040" y="4031093"/>
            <a:ext cx="9219697" cy="1175658"/>
          </a:xfrm>
          <a:solidFill>
            <a:srgbClr val="F5AA2D"/>
          </a:solidFill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BB74982-9DF0-944F-9141-81D6491B2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36610" y="5690558"/>
            <a:ext cx="2520000" cy="51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2FE51-6A3D-C740-BB94-6FE4180E388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CE889AF-306A-924C-9818-E7BED949C89C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DF64F-FD1F-7E4D-9BC7-812E9ABA10B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31D55B-127B-AD45-B187-245BE632F05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6C4219-338F-FA45-B80B-A70F39F368E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627C898F-3898-FF4A-A9FF-3E94F686A4F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58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2AF227-D8D9-4F8F-BD09-B5EC26BDAB12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BA3AA89-A6AE-43E8-AA55-3CE9BC58D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F63F8D-6883-4815-9AEC-3C2535137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DA54738E-23F3-4CC4-9D2C-55C70FA1F21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13A3C1-4D1F-407B-8077-E4FFCEB42A42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D365C-CB42-4458-966B-910F4FF36967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B68D9A-43B4-45C3-A2C5-4CAC17B5C62C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DF8383E6-08D9-4AA3-A75B-B9B2CB28CA38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6" name="Picture 2" descr="Image result for graha its">
            <a:extLst>
              <a:ext uri="{FF2B5EF4-FFF2-40B4-BE49-F238E27FC236}">
                <a16:creationId xmlns:a16="http://schemas.microsoft.com/office/drawing/2014/main" id="{A58DB831-B931-493C-8D67-DB20C62E4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 b="4055"/>
          <a:stretch/>
        </p:blipFill>
        <p:spPr bwMode="auto">
          <a:xfrm>
            <a:off x="424757" y="1256673"/>
            <a:ext cx="4814507" cy="46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7CD9C-86BA-4EF9-B350-658F61E6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BBB08B-0930-4F60-8836-6A7BAE0411EF}"/>
              </a:ext>
            </a:extLst>
          </p:cNvPr>
          <p:cNvSpPr txBox="1"/>
          <p:nvPr/>
        </p:nvSpPr>
        <p:spPr>
          <a:xfrm>
            <a:off x="1540532" y="3676446"/>
            <a:ext cx="2572243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yriad Pro" panose="020B0503030403020204" pitchFamily="34" charset="0"/>
              </a:rPr>
              <a:t>GAMBAR BISA DIGANTI</a:t>
            </a:r>
          </a:p>
        </p:txBody>
      </p:sp>
      <p:sp>
        <p:nvSpPr>
          <p:cNvPr id="24" name="Title 3"/>
          <p:cNvSpPr>
            <a:spLocks noGrp="1"/>
          </p:cNvSpPr>
          <p:nvPr>
            <p:ph type="ctrTitle" idx="4294967295"/>
          </p:nvPr>
        </p:nvSpPr>
        <p:spPr>
          <a:xfrm>
            <a:off x="5468677" y="1357820"/>
            <a:ext cx="6636826" cy="2387600"/>
          </a:xfrm>
        </p:spPr>
        <p:txBody>
          <a:bodyPr>
            <a:normAutofit/>
          </a:bodyPr>
          <a:lstStyle>
            <a:lvl1pPr>
              <a:defRPr sz="7200">
                <a:latin typeface="Myriad Pro" panose="020B0503030403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5468677" y="5115696"/>
            <a:ext cx="4296313" cy="866906"/>
          </a:xfrm>
        </p:spPr>
        <p:txBody>
          <a:bodyPr/>
          <a:lstStyle>
            <a:lvl1pPr marL="0" indent="0">
              <a:buNone/>
              <a:defRPr>
                <a:latin typeface="Myriad Pro" panose="020B0503030403020204"/>
              </a:defRPr>
            </a:lvl1pPr>
            <a:lvl2pPr marL="457200" indent="-457200">
              <a:buNone/>
              <a:defRPr sz="2000">
                <a:latin typeface="Myriad Pro" panose="020B0503030403020204"/>
              </a:defRPr>
            </a:lvl2pPr>
            <a:lvl3pPr marL="914400" indent="0">
              <a:buNone/>
              <a:defRPr>
                <a:latin typeface="Myriad Pro" panose="020B0503030403020204"/>
              </a:defRPr>
            </a:lvl3pPr>
            <a:lvl4pPr marL="1371600" indent="0">
              <a:buNone/>
              <a:defRPr>
                <a:latin typeface="Myriad Pro" panose="020B0503030403020204"/>
              </a:defRPr>
            </a:lvl4pPr>
            <a:lvl5pPr marL="1828800" indent="0">
              <a:buNone/>
              <a:defRPr>
                <a:latin typeface="Myriad Pro" panose="020B0503030403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49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945-AF89-4AF3-BE75-6C0023E9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2" y="1277910"/>
            <a:ext cx="7680960" cy="77724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E16-F944-4EE1-973B-81FC13366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254187"/>
            <a:ext cx="11485661" cy="3922776"/>
          </a:xfrm>
        </p:spPr>
        <p:txBody>
          <a:bodyPr/>
          <a:lstStyle>
            <a:lvl1pPr>
              <a:defRPr>
                <a:latin typeface="Myriad Pro" panose="020B0503030403020204"/>
              </a:defRPr>
            </a:lvl1pPr>
            <a:lvl2pPr>
              <a:defRPr>
                <a:latin typeface="Myriad Pro" panose="020B0503030403020204"/>
              </a:defRPr>
            </a:lvl2pPr>
            <a:lvl3pPr>
              <a:defRPr>
                <a:latin typeface="Myriad Pro" panose="020B0503030403020204"/>
              </a:defRPr>
            </a:lvl3pPr>
            <a:lvl4pPr>
              <a:defRPr>
                <a:latin typeface="Myriad Pro" panose="020B0503030403020204"/>
              </a:defRPr>
            </a:lvl4pPr>
            <a:lvl5pPr>
              <a:defRPr>
                <a:latin typeface="Myriad Pro" panose="020B0503030403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98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9F0A-F393-49AA-AD9E-D58DA837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677" y="1351787"/>
            <a:ext cx="6638400" cy="2196000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8068-CFAF-4867-9842-2FCC60A2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676" y="4589463"/>
            <a:ext cx="66384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6E4E6-F195-024A-8575-B0338AAB8678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FBCC408-9862-5C43-A809-6D500BB23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CC7735-6D14-D94F-8B9E-F83C7E945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96CDA06E-116B-0240-A1E1-BA5E5E77937B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AA2EF-F409-4144-B585-7162878C7C8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15A57F-D40B-654B-B815-C14A815A9414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8578A-D32C-7942-A8FD-F690FE9FEB7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34135CC7-9A11-6445-9D22-134EA3C6B4A5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627003-0D90-624F-8143-4A660964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1" name="SmartArt Placeholder 19">
            <a:extLst>
              <a:ext uri="{FF2B5EF4-FFF2-40B4-BE49-F238E27FC236}">
                <a16:creationId xmlns:a16="http://schemas.microsoft.com/office/drawing/2014/main" id="{9D0E2E8B-95CE-2E46-A5F8-8A3EFE538210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425450" y="1249363"/>
            <a:ext cx="4806950" cy="462280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845109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D0474-9289-8349-9E64-6CD55EA6E8D1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B2CAF-0E61-0B4A-AE27-529A3E044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22C07-A087-1F41-BA52-C93079BE2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54" y="750920"/>
            <a:ext cx="3816927" cy="3816927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1A646599-1B23-5548-AAD7-A6D103325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0007" y="4660169"/>
            <a:ext cx="8391600" cy="878400"/>
          </a:xfrm>
        </p:spPr>
        <p:txBody>
          <a:bodyPr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EA62AF7D-E8DF-4C4A-99C1-FB10C04AE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713F7-E64C-4C4C-965B-1516D61787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E1B0F6-3794-474A-8A31-C1E25AFDF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71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4AE9-FE3D-4F1F-835B-24397596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CC88-54A1-4C65-BB69-CE9D17FF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A97A3-F9A5-4966-B87F-FC8AB937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2FBF3-8387-4399-BE89-27FC5CAC2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EE48-2443-4FA0-A1A7-5FF554C78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45C27-DA98-4FFD-9D49-B6825C97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247C0-FF11-47D3-A20C-9516CE55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6471D-4CE6-4D7E-9BB2-BC49765B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84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3465351-7883-904B-9156-617136A2BA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46164"/>
            <a:ext cx="12192000" cy="5389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96CEB0-CC65-FE46-9140-160E48383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26FC6C-0E62-454D-A71B-C3D557B76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970654-6773-7548-99AE-3239DFC9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882E6BC-ED28-3F4E-B370-77FB9446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4040" y="4031093"/>
            <a:ext cx="9219697" cy="1175658"/>
          </a:xfrm>
          <a:solidFill>
            <a:srgbClr val="F5AA2D"/>
          </a:solidFill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BB74982-9DF0-944F-9141-81D6491B2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36610" y="5690558"/>
            <a:ext cx="2520000" cy="51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2FE51-6A3D-C740-BB94-6FE4180E388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CE889AF-306A-924C-9818-E7BED949C89C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DF64F-FD1F-7E4D-9BC7-812E9ABA10B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31D55B-127B-AD45-B187-245BE632F05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6C4219-338F-FA45-B80B-A70F39F368E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627C898F-3898-FF4A-A9FF-3E94F686A4F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25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DD16D-53B2-40BC-B1DD-ECF13633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1ECE5-1906-47BB-B825-82011CDF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89BC3-0549-4107-A6E6-8AD20E1D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945-AF89-4AF3-BE75-6C0023E9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E16-F944-4EE1-973B-81FC1336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A7EC-5630-4379-A18B-36BDA793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FCC2-EF1E-40B3-862D-9890E802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74E4D-32C1-42C6-9D53-A6263D0C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7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F6FE-12CE-4625-96B8-7BE5E6D4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813D-6BB9-4F29-AF85-82345039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E8E94-45F0-423B-B75C-D8FF0DD7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6039-5E37-4379-AF3E-72989789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815D8-C900-40CB-B051-4266CD2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B34-1D32-4310-88EA-3AD52E1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6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A776-B805-42B3-82C8-4336940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D129A-539A-4B8C-A0B7-90152AB2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FF41-1B0E-4CB8-AE9B-0F70A1A47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99EA3-7278-4E34-BD9E-31B495B5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67DFF-DE0A-4E07-B35F-CE79CDE9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F8BB-BBDB-44CE-8429-1880C67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9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5FD89-AE3E-AE45-A5AA-F6E303ED4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8" t="15919" r="29093" b="6938"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46F7E-92EE-F34D-9DC0-72FE3E3EEBE2}"/>
              </a:ext>
            </a:extLst>
          </p:cNvPr>
          <p:cNvSpPr/>
          <p:nvPr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C0465-BD65-5C4C-BE7B-FD2DD9DC3F76}"/>
              </a:ext>
            </a:extLst>
          </p:cNvPr>
          <p:cNvSpPr/>
          <p:nvPr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6DF25-76C0-0441-B290-7C92F1A3E2B8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9B8D43C-BD1E-A44C-B372-5D56BF22240D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3C6C19-3B7A-774D-B906-2E791D5D2B3D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DBAF35-457F-E740-975F-9A2AAC2A698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66F7CD-EC1F-A740-9FF9-A8F8B9EF9AF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161B4AB-C2ED-E14C-B5E2-4325ACB827D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2003A891-9CB1-5445-83E1-56840787B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197060-3056-7A41-BB1A-201800269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9076A-B4F5-C64E-9A43-D9DD0B6108F4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BE46A0CE-5128-5B49-94A2-8692345D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35" y="204744"/>
            <a:ext cx="6699600" cy="694800"/>
          </a:xfrm>
        </p:spPr>
        <p:txBody>
          <a:bodyPr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3">
            <a:extLst>
              <a:ext uri="{FF2B5EF4-FFF2-40B4-BE49-F238E27FC236}">
                <a16:creationId xmlns:a16="http://schemas.microsoft.com/office/drawing/2014/main" id="{00C384A5-E991-0A41-BC5E-C85DD6ACA2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2038350"/>
            <a:ext cx="11506200" cy="3106738"/>
          </a:xfrm>
        </p:spPr>
        <p:txBody>
          <a:bodyPr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8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  <a:lvl2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6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2pPr>
            <a:lvl3pPr marL="893763" indent="-265113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3pPr>
            <a:lvl4pPr marL="628650" indent="-2635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4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4pPr>
            <a:lvl5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4000" b="0" kern="12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7246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50AEE4E-B43F-B843-B6AC-60203FD91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ACB363-069C-B744-A2BF-37321963F9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030CBE-8AE1-EC47-89A3-6A90469E9E7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426F2F4-E5D2-2E4D-9443-0020A031F89C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435F31-20DA-734C-843D-5D4A8A8A4851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FDD03F-B289-4D4F-AF59-79B7F55913BE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BCEB93-5DDD-8E44-A1DD-2052C1E813A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872CE03-9931-4E46-BC8C-2FAF9B211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2E674A9E-F2BF-ED4E-9D58-34635FBEA172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618F1A31-3808-DA4E-9503-23F2666B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2" y="1094848"/>
            <a:ext cx="7113958" cy="2189967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84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DC43-1280-4ED7-B53A-414953A9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5819B-4D99-40C4-87E3-7FDF131F4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C92D-9C78-4977-B5A5-58D6583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1E6F-49BB-43F5-9F7C-EDE66FE4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01C-AC2E-412E-B5D8-C9959C8E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9F0A-F393-49AA-AD9E-D58DA837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8068-CFAF-4867-9842-2FCC60A2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21A0-31E6-4A37-95C7-D21528B4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BF36-8154-46C9-802C-860583C5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4E3BB-08CC-428A-A1B2-8993F895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564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623D-5B61-4ABB-B59C-B98C5FCF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25B8-C24A-45FD-ABD3-467DB0A01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28152-6343-44C9-87F4-C563F9D7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CF3A2-5B86-4E48-BE22-87077DA7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C79D1-73EA-4195-847D-79F8D8C0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8E74F-065D-4C2E-BA3B-8B0D0491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23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4AE9-FE3D-4F1F-835B-24397596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CC88-54A1-4C65-BB69-CE9D17FF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A97A3-F9A5-4966-B87F-FC8AB937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2FBF3-8387-4399-BE89-27FC5CAC2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EE48-2443-4FA0-A1A7-5FF554C78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45C27-DA98-4FFD-9D49-B6825C97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247C0-FF11-47D3-A20C-9516CE55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6471D-4CE6-4D7E-9BB2-BC49765B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99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F116-48F3-404E-95BC-4121E180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55AC-2230-40CC-82B1-FDD237B2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1735A-B265-4668-A40B-2B048C4E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E2B26-529C-4862-843C-9E195E8C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77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DD16D-53B2-40BC-B1DD-ECF13633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1ECE5-1906-47BB-B825-82011CDF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89BC3-0549-4107-A6E6-8AD20E1D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02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F6FE-12CE-4625-96B8-7BE5E6D4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813D-6BB9-4F29-AF85-82345039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E8E94-45F0-423B-B75C-D8FF0DD7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6039-5E37-4379-AF3E-72989789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815D8-C900-40CB-B051-4266CD2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B34-1D32-4310-88EA-3AD52E1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489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A776-B805-42B3-82C8-4336940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D129A-539A-4B8C-A0B7-90152AB2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FF41-1B0E-4CB8-AE9B-0F70A1A47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99EA3-7278-4E34-BD9E-31B495B5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67DFF-DE0A-4E07-B35F-CE79CDE9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F8BB-BBDB-44CE-8429-1880C67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043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D93F4-4716-44B4-A6C6-857EB3ABE7D6}" type="datetimeFigureOut">
              <a:rPr lang="en-ID" smtClean="0"/>
              <a:t>20/09/2023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29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063A8-1863-B04F-B539-71D1B5B7E31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484DA-968E-0849-BC71-44BB09F8F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.em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7217B-9383-4064-A71B-8CB81E5CE4EA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2E5E5-44F1-4DB6-A42F-4B16FC8B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C78D37-5553-447A-B382-DEE2563109D3}"/>
              </a:ext>
            </a:extLst>
          </p:cNvPr>
          <p:cNvSpPr txBox="1">
            <a:spLocks/>
          </p:cNvSpPr>
          <p:nvPr/>
        </p:nvSpPr>
        <p:spPr>
          <a:xfrm>
            <a:off x="1900007" y="4660169"/>
            <a:ext cx="8391986" cy="881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Myriad Pro" panose="020B0503030403020204" pitchFamily="34" charset="0"/>
                <a:cs typeface="Myriad Arabic" panose="01010101010101010101" pitchFamily="50" charset="-78"/>
              </a:rPr>
              <a:t>Pembelajaran</a:t>
            </a:r>
            <a:r>
              <a:rPr lang="en-US" sz="4800" b="1" dirty="0"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800" b="1" dirty="0" err="1">
                <a:latin typeface="Myriad Pro" panose="020B0503030403020204" pitchFamily="34" charset="0"/>
                <a:cs typeface="Myriad Arabic" panose="01010101010101010101" pitchFamily="50" charset="-78"/>
              </a:rPr>
              <a:t>Mesin</a:t>
            </a:r>
            <a:endParaRPr lang="en-ID" sz="4800" b="1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15" y="66767"/>
            <a:ext cx="3816927" cy="38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75483"/>
              </p:ext>
            </p:extLst>
          </p:nvPr>
        </p:nvGraphicFramePr>
        <p:xfrm>
          <a:off x="8341191" y="2138929"/>
          <a:ext cx="313855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070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687484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Jari-jari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29" y="2298088"/>
            <a:ext cx="6120914" cy="3444539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3449781" y="3507971"/>
            <a:ext cx="241070" cy="299258"/>
          </a:xfrm>
          <a:prstGeom prst="downArrow">
            <a:avLst/>
          </a:prstGeom>
          <a:solidFill>
            <a:srgbClr val="569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526281" y="2602913"/>
            <a:ext cx="465513" cy="173538"/>
          </a:xfrm>
          <a:prstGeom prst="rightArrow">
            <a:avLst/>
          </a:prstGeom>
          <a:solidFill>
            <a:srgbClr val="569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2102503" y="3351066"/>
            <a:ext cx="241070" cy="299258"/>
          </a:xfrm>
          <a:prstGeom prst="downArrow">
            <a:avLst/>
          </a:prstGeom>
          <a:solidFill>
            <a:srgbClr val="569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526281" y="2932620"/>
            <a:ext cx="465513" cy="173538"/>
          </a:xfrm>
          <a:prstGeom prst="rightArrow">
            <a:avLst/>
          </a:prstGeom>
          <a:solidFill>
            <a:srgbClr val="569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923905" y="3946171"/>
            <a:ext cx="241070" cy="299258"/>
          </a:xfrm>
          <a:prstGeom prst="downArrow">
            <a:avLst/>
          </a:prstGeom>
          <a:solidFill>
            <a:srgbClr val="569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526280" y="3905441"/>
            <a:ext cx="465513" cy="173538"/>
          </a:xfrm>
          <a:prstGeom prst="rightArrow">
            <a:avLst/>
          </a:prstGeom>
          <a:solidFill>
            <a:srgbClr val="569A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1554214" y="3968110"/>
            <a:ext cx="241070" cy="299258"/>
          </a:xfrm>
          <a:prstGeom prst="down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7526280" y="4267102"/>
            <a:ext cx="465513" cy="173538"/>
          </a:xfrm>
          <a:prstGeom prst="right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4455540" y="3653263"/>
            <a:ext cx="241070" cy="299258"/>
          </a:xfrm>
          <a:prstGeom prst="down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7526280" y="5923975"/>
            <a:ext cx="465513" cy="173538"/>
          </a:xfrm>
          <a:prstGeom prst="right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3164613" y="2563297"/>
            <a:ext cx="241070" cy="299258"/>
          </a:xfrm>
          <a:prstGeom prst="down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526280" y="4922000"/>
            <a:ext cx="465513" cy="173538"/>
          </a:xfrm>
          <a:prstGeom prst="right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4586448" y="4007009"/>
            <a:ext cx="241070" cy="299258"/>
          </a:xfrm>
          <a:prstGeom prst="down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7526279" y="3245492"/>
            <a:ext cx="465513" cy="173538"/>
          </a:xfrm>
          <a:prstGeom prst="rightArrow">
            <a:avLst/>
          </a:prstGeom>
          <a:solidFill>
            <a:srgbClr val="B4B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535072" y="3095863"/>
            <a:ext cx="241070" cy="299258"/>
          </a:xfrm>
          <a:prstGeom prst="down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7521227" y="3555030"/>
            <a:ext cx="465513" cy="173538"/>
          </a:xfrm>
          <a:prstGeom prst="right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7522225" y="4571589"/>
            <a:ext cx="465513" cy="173538"/>
          </a:xfrm>
          <a:prstGeom prst="right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7527747" y="5596643"/>
            <a:ext cx="465513" cy="173538"/>
          </a:xfrm>
          <a:prstGeom prst="right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7521226" y="5224976"/>
            <a:ext cx="465513" cy="173538"/>
          </a:xfrm>
          <a:prstGeom prst="right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1205856" y="3664575"/>
            <a:ext cx="241070" cy="299258"/>
          </a:xfrm>
          <a:prstGeom prst="down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3157827" y="4467441"/>
            <a:ext cx="241070" cy="299258"/>
          </a:xfrm>
          <a:prstGeom prst="down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5906201" y="3555030"/>
            <a:ext cx="241070" cy="299258"/>
          </a:xfrm>
          <a:prstGeom prst="downArrow">
            <a:avLst/>
          </a:prstGeom>
          <a:solidFill>
            <a:srgbClr val="9F6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75994"/>
              </p:ext>
            </p:extLst>
          </p:nvPr>
        </p:nvGraphicFramePr>
        <p:xfrm>
          <a:off x="591669" y="2083839"/>
          <a:ext cx="313855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95">
                  <a:extLst>
                    <a:ext uri="{9D8B030D-6E8A-4147-A177-3AD203B41FA5}">
                      <a16:colId xmlns:a16="http://schemas.microsoft.com/office/drawing/2014/main" val="1045426985"/>
                    </a:ext>
                  </a:extLst>
                </a:gridCol>
                <a:gridCol w="992295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53964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Jari-jari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53447"/>
              </p:ext>
            </p:extLst>
          </p:nvPr>
        </p:nvGraphicFramePr>
        <p:xfrm>
          <a:off x="5445084" y="2496506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646273" y="4217938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40979" y="493176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999266" y="4217938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635437" y="532800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999266" y="493176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999266" y="3504115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999266" y="2779889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282709" y="4208300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282692" y="493176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282692" y="532800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21508" y="5839276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06894" y="3823496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9" name="Oval 38"/>
          <p:cNvSpPr/>
          <p:nvPr/>
        </p:nvSpPr>
        <p:spPr>
          <a:xfrm>
            <a:off x="6849678" y="4217938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006735" y="3997116"/>
            <a:ext cx="490450" cy="61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332623" y="2101496"/>
            <a:ext cx="3641457" cy="459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jarak</a:t>
            </a:r>
            <a:r>
              <a:rPr lang="en-US" dirty="0">
                <a:sym typeface="Wingdings" panose="05000000000000000000" pitchFamily="2" charset="2"/>
              </a:rPr>
              <a:t> yang </a:t>
            </a:r>
            <a:r>
              <a:rPr lang="en-US" dirty="0" err="1">
                <a:sym typeface="Wingdings" panose="05000000000000000000" pitchFamily="2" charset="2"/>
              </a:rPr>
              <a:t>dekat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ym typeface="Wingdings" panose="05000000000000000000" pitchFamily="2" charset="2"/>
              </a:rPr>
              <a:t>Rumus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jarak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err="1">
                <a:sym typeface="Wingdings" panose="05000000000000000000" pitchFamily="2" charset="2"/>
              </a:rPr>
              <a:t>Minkowsky</a:t>
            </a:r>
            <a:endParaRPr lang="en-US" dirty="0">
              <a:sym typeface="Wingdings" panose="05000000000000000000" pitchFamily="2" charset="2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Euclidean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Manhattan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Cosine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ym typeface="Wingdings" panose="05000000000000000000" pitchFamily="2" charset="2"/>
              </a:rPr>
              <a:t>Teknik</a:t>
            </a:r>
            <a:r>
              <a:rPr lang="en-US" dirty="0">
                <a:sym typeface="Wingdings" panose="05000000000000000000" pitchFamily="2" charset="2"/>
              </a:rPr>
              <a:t> clustering </a:t>
            </a:r>
            <a:r>
              <a:rPr lang="en-US" dirty="0" err="1">
                <a:sym typeface="Wingdings" panose="05000000000000000000" pitchFamily="2" charset="2"/>
              </a:rPr>
              <a:t>berbasis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jarak</a:t>
            </a:r>
            <a:endParaRPr lang="en-US" dirty="0">
              <a:sym typeface="Wingdings" panose="05000000000000000000" pitchFamily="2" charset="2"/>
            </a:endParaRP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q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Algoritma</a:t>
            </a:r>
            <a:r>
              <a:rPr lang="en-US" altLang="en-US" dirty="0"/>
              <a:t> </a:t>
            </a:r>
            <a:r>
              <a:rPr lang="en-US" altLang="en-US" dirty="0" err="1"/>
              <a:t>Partisi</a:t>
            </a:r>
            <a:endParaRPr lang="en-US" altLang="en-US" dirty="0"/>
          </a:p>
          <a:p>
            <a:pPr marL="1255713" lvl="2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q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K-Means </a:t>
            </a:r>
          </a:p>
          <a:p>
            <a:pPr marL="1255713" lvl="2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q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K-Medians</a:t>
            </a:r>
          </a:p>
          <a:p>
            <a:pPr marL="1255713" lvl="2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q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K-</a:t>
            </a:r>
            <a:r>
              <a:rPr lang="en-US" altLang="en-US" dirty="0" err="1"/>
              <a:t>Medoids</a:t>
            </a:r>
            <a:endParaRPr lang="en-US" altLang="en-US" dirty="0"/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q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Algoritma</a:t>
            </a:r>
            <a:r>
              <a:rPr lang="en-US" altLang="en-US" dirty="0"/>
              <a:t> </a:t>
            </a:r>
            <a:r>
              <a:rPr lang="en-US" altLang="en-US" dirty="0" err="1"/>
              <a:t>Hirarki</a:t>
            </a:r>
            <a:endParaRPr lang="en-US" altLang="en-US" dirty="0"/>
          </a:p>
          <a:p>
            <a:pPr marL="1255713" lvl="2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q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Agglomerative vs divisive methods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5772303" y="4729942"/>
            <a:ext cx="2025035" cy="972589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590022" y="2482311"/>
            <a:ext cx="2270444" cy="2161816"/>
          </a:xfrm>
          <a:prstGeom prst="ellipse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3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object data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object data:</a:t>
            </a:r>
          </a:p>
          <a:p>
            <a:pPr lvl="1"/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b="1" dirty="0" err="1"/>
              <a:t>kemiripan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object data lain yang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satu</a:t>
            </a:r>
            <a:r>
              <a:rPr lang="en-US" b="1" dirty="0"/>
              <a:t> </a:t>
            </a:r>
            <a:r>
              <a:rPr lang="en-US" b="1" dirty="0" err="1"/>
              <a:t>kelompok</a:t>
            </a:r>
            <a:r>
              <a:rPr lang="en-US" b="1" dirty="0"/>
              <a:t> </a:t>
            </a:r>
          </a:p>
          <a:p>
            <a:pPr lvl="1"/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b="1" dirty="0" err="1"/>
              <a:t>perbedaan</a:t>
            </a:r>
            <a:r>
              <a:rPr lang="en-US" dirty="0"/>
              <a:t> </a:t>
            </a:r>
            <a:r>
              <a:rPr lang="en-US" b="1" dirty="0" err="1"/>
              <a:t>dengan</a:t>
            </a:r>
            <a:r>
              <a:rPr lang="en-US" dirty="0"/>
              <a:t> object data yang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b="1" dirty="0" err="1"/>
              <a:t>kelompok</a:t>
            </a:r>
            <a:r>
              <a:rPr lang="en-US" b="1" dirty="0"/>
              <a:t> lain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237" t="54945" r="13811" b="17756"/>
          <a:stretch/>
        </p:blipFill>
        <p:spPr>
          <a:xfrm>
            <a:off x="2268536" y="3858466"/>
            <a:ext cx="7369987" cy="25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6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8384882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Contoh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penggunaan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39" y="2366245"/>
            <a:ext cx="7375199" cy="3740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637" y="2364329"/>
            <a:ext cx="3241143" cy="523220"/>
          </a:xfrm>
          <a:prstGeom prst="rect">
            <a:avLst/>
          </a:prstGeom>
          <a:solidFill>
            <a:srgbClr val="C4A2C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Segmentasi</a:t>
            </a:r>
            <a:r>
              <a:rPr lang="en-US" sz="2800" b="1" dirty="0"/>
              <a:t> </a:t>
            </a:r>
            <a:r>
              <a:rPr lang="en-US" sz="2800" b="1" dirty="0" err="1"/>
              <a:t>Pembeli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20239" y="5249753"/>
            <a:ext cx="2567809" cy="830997"/>
          </a:xfrm>
          <a:prstGeom prst="rect">
            <a:avLst/>
          </a:prstGeom>
          <a:solidFill>
            <a:srgbClr val="C4A2C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Mengidentifikasi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kelompok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pembeli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potensial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penjualan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2157" y="5257314"/>
            <a:ext cx="2567809" cy="830997"/>
          </a:xfrm>
          <a:prstGeom prst="rect">
            <a:avLst/>
          </a:prstGeom>
          <a:solidFill>
            <a:srgbClr val="C4A2C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Mengimplementasikan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algoritma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clustering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mengelompokkan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pembeli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04075" y="5249754"/>
            <a:ext cx="2068982" cy="830997"/>
          </a:xfrm>
          <a:prstGeom prst="rect">
            <a:avLst/>
          </a:prstGeom>
          <a:solidFill>
            <a:srgbClr val="C4A2C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Menjual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kelompok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pembeli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potensial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8384882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Contoh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penggunaan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29" y="2113006"/>
            <a:ext cx="7602471" cy="40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947385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ua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tipe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berbasis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 fontScale="92500"/>
          </a:bodyPr>
          <a:lstStyle/>
          <a:p>
            <a:pPr>
              <a:buFontTx/>
              <a:buChar char="•"/>
            </a:pPr>
            <a:r>
              <a:rPr lang="en-US" altLang="id-ID" sz="2400" b="1" dirty="0" err="1"/>
              <a:t>Partitional</a:t>
            </a:r>
            <a:r>
              <a:rPr lang="en-US" altLang="id-ID" sz="2400" b="1" dirty="0"/>
              <a:t> algorithms:</a:t>
            </a:r>
            <a:r>
              <a:rPr lang="en-US" altLang="id-ID" sz="2400" dirty="0"/>
              <a:t> </a:t>
            </a:r>
            <a:r>
              <a:rPr lang="id-ID" altLang="id-ID" sz="2400" dirty="0"/>
              <a:t>Menyusun beberapa partisi dan mengevaluasinya menggunakan kriteria tertentu. </a:t>
            </a:r>
          </a:p>
          <a:p>
            <a:pPr lvl="1">
              <a:buFontTx/>
              <a:buChar char="•"/>
            </a:pPr>
            <a:r>
              <a:rPr lang="en-US" sz="2400" b="1" i="1" dirty="0"/>
              <a:t>K</a:t>
            </a:r>
            <a:r>
              <a:rPr lang="en-US" sz="2400" b="1" dirty="0"/>
              <a:t>-means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turunannya</a:t>
            </a:r>
            <a:endParaRPr lang="id-ID" sz="2400" b="1" dirty="0"/>
          </a:p>
          <a:p>
            <a:pPr lvl="1">
              <a:buFontTx/>
              <a:buChar char="•"/>
            </a:pPr>
            <a:r>
              <a:rPr lang="en-US" dirty="0"/>
              <a:t>Fuzzy </a:t>
            </a:r>
            <a:r>
              <a:rPr lang="en-US" i="1" dirty="0"/>
              <a:t>c</a:t>
            </a:r>
            <a:r>
              <a:rPr lang="en-US" dirty="0"/>
              <a:t>-means clustering</a:t>
            </a:r>
            <a:endParaRPr lang="id-ID" dirty="0"/>
          </a:p>
          <a:p>
            <a:pPr lvl="1">
              <a:buFontTx/>
              <a:buChar char="•"/>
            </a:pPr>
            <a:r>
              <a:rPr lang="en-US" dirty="0"/>
              <a:t>QT clustering algorithm</a:t>
            </a:r>
            <a:endParaRPr lang="en-US" altLang="id-ID" sz="2000" dirty="0"/>
          </a:p>
          <a:p>
            <a:pPr>
              <a:buFontTx/>
              <a:buChar char="•"/>
            </a:pPr>
            <a:r>
              <a:rPr lang="en-US" altLang="id-ID" sz="2400" b="1" dirty="0"/>
              <a:t>Hierarchical algorithms:</a:t>
            </a:r>
            <a:r>
              <a:rPr lang="en-US" altLang="id-ID" sz="2400" dirty="0"/>
              <a:t> </a:t>
            </a:r>
            <a:r>
              <a:rPr lang="id-ID" altLang="id-ID" sz="2400" dirty="0"/>
              <a:t>Membuat dekomposisi hirarki dari kumpulan objek menggunakan kriteria tertentu. </a:t>
            </a:r>
          </a:p>
          <a:p>
            <a:pPr lvl="1"/>
            <a:r>
              <a:rPr lang="en-US" b="1" u="sng" dirty="0"/>
              <a:t>Agglomerative ("bottom-up")</a:t>
            </a:r>
            <a:r>
              <a:rPr lang="en-US" b="1" dirty="0"/>
              <a:t>: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menjadikan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cluster </a:t>
            </a:r>
            <a:r>
              <a:rPr lang="en-US" dirty="0" err="1"/>
              <a:t>terpisah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menggabungkannya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cluster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</a:p>
          <a:p>
            <a:pPr lvl="1"/>
            <a:r>
              <a:rPr lang="en-US" b="1" u="sng" dirty="0"/>
              <a:t>Divisive ("top-down")</a:t>
            </a:r>
            <a:r>
              <a:rPr lang="en-US" b="1" dirty="0"/>
              <a:t>: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membaginya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cluster-cluster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 </a:t>
            </a:r>
          </a:p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8767267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ua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tipe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berbasis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1156103" y="3618878"/>
            <a:ext cx="3629025" cy="2133600"/>
            <a:chOff x="120" y="2532"/>
            <a:chExt cx="2286" cy="1344"/>
          </a:xfrm>
        </p:grpSpPr>
        <p:grpSp>
          <p:nvGrpSpPr>
            <p:cNvPr id="16" name="Group 8"/>
            <p:cNvGrpSpPr>
              <a:grpSpLocks/>
            </p:cNvGrpSpPr>
            <p:nvPr/>
          </p:nvGrpSpPr>
          <p:grpSpPr bwMode="auto">
            <a:xfrm>
              <a:off x="120" y="2532"/>
              <a:ext cx="2286" cy="1344"/>
              <a:chOff x="156" y="2634"/>
              <a:chExt cx="2286" cy="1344"/>
            </a:xfrm>
          </p:grpSpPr>
          <p:sp>
            <p:nvSpPr>
              <p:cNvPr id="28" name="Rectangle 9"/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pic>
          <p:nvPicPr>
            <p:cNvPr id="17" name="Picture 11" descr="Edna Krabappe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190"/>
              <a:ext cx="303" cy="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Principal Seymour  Skinn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571"/>
              <a:ext cx="304" cy="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3" descr="Groundskeeper Willi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589"/>
              <a:ext cx="336" cy="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253"/>
              <a:ext cx="375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551"/>
              <a:ext cx="343" cy="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2763"/>
              <a:ext cx="375" cy="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1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338"/>
              <a:ext cx="269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1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432"/>
              <a:ext cx="181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19" descr="C:\Documents and Settings\eamonn\Desktop\bios_family_marge.gi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617"/>
              <a:ext cx="272" cy="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0"/>
          <p:cNvGrpSpPr>
            <a:grpSpLocks/>
          </p:cNvGrpSpPr>
          <p:nvPr/>
        </p:nvGrpSpPr>
        <p:grpSpPr bwMode="auto">
          <a:xfrm>
            <a:off x="7032848" y="3356941"/>
            <a:ext cx="3587750" cy="2549525"/>
            <a:chOff x="98" y="300"/>
            <a:chExt cx="3214" cy="2284"/>
          </a:xfrm>
        </p:grpSpPr>
        <p:pic>
          <p:nvPicPr>
            <p:cNvPr id="31" name="Picture 21" descr="Edna Krabappe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3" descr="C:\Documents and Settings\eamonn\Desktop\bios_family_marge.gif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24"/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49" name="Picture 25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0" name="Picture 26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8" name="Line 30"/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9" name="Line 31"/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1" name="Line 33"/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grpSp>
          <p:nvGrpSpPr>
            <p:cNvPr id="42" name="Group 34"/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46" name="Line 35"/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47" name="Line 36"/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48" name="Line 37"/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7558595" y="2289345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id-ID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Hirarki</a:t>
            </a:r>
            <a:endParaRPr lang="en-US" altLang="id-ID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1723658" y="2373070"/>
            <a:ext cx="2098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id-ID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Partisi</a:t>
            </a:r>
            <a:endParaRPr lang="en-US" altLang="id-ID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30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219909"/>
            <a:ext cx="1131096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R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umus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untuk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data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dengan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atribut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numerik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(1)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2253279"/>
                <a:ext cx="11485661" cy="39236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id-ID" sz="2400" dirty="0"/>
                  <a:t>Rumus jarak menentukan perhitungan kemiripan antara dua objek.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id-ID" sz="2400" dirty="0"/>
                  <a:t>Rumus jarak mempengaruhi bentuk cluster.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Rumus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Minkowski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data </a:t>
                </a:r>
                <a:r>
                  <a:rPr lang="en-US" dirty="0" err="1"/>
                  <a:t>dengan</a:t>
                </a:r>
                <a:r>
                  <a:rPr lang="en-US" dirty="0"/>
                  <a:t> 2 </a:t>
                </a:r>
                <a:r>
                  <a:rPr lang="en-US" dirty="0" err="1"/>
                  <a:t>dimensi</a:t>
                </a:r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p </a:t>
                </a:r>
                <a:r>
                  <a:rPr lang="en-US" dirty="0" err="1"/>
                  <a:t>adalah</a:t>
                </a:r>
                <a:r>
                  <a:rPr lang="en-US" dirty="0"/>
                  <a:t> order (</a:t>
                </a:r>
                <a:r>
                  <a:rPr lang="en-US" dirty="0" err="1"/>
                  <a:t>jarak</a:t>
                </a:r>
                <a:r>
                  <a:rPr lang="en-US" dirty="0"/>
                  <a:t> </a:t>
                </a:r>
                <a:r>
                  <a:rPr lang="en-US" dirty="0" err="1"/>
                  <a:t>disebut</a:t>
                </a:r>
                <a:r>
                  <a:rPr lang="en-US" dirty="0"/>
                  <a:t> L-p norm).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2253279"/>
                <a:ext cx="11485661" cy="3923684"/>
              </a:xfrm>
              <a:blipFill>
                <a:blip r:embed="rId5"/>
                <a:stretch>
                  <a:fillRect l="-690" t="-2177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219909"/>
            <a:ext cx="1131096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R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umus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untuk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data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dengan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atribut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numerik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(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2</a:t>
            </a:r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2253279"/>
                <a:ext cx="11485661" cy="392368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600" dirty="0"/>
                  <a:t>p=1: (L1 norm) </a:t>
                </a:r>
                <a:r>
                  <a:rPr lang="en-US" sz="2600" dirty="0">
                    <a:sym typeface="Wingdings" panose="05000000000000000000" pitchFamily="2" charset="2"/>
                  </a:rPr>
                  <a:t> </a:t>
                </a:r>
                <a:r>
                  <a:rPr lang="en-US" sz="2600" dirty="0" err="1">
                    <a:sym typeface="Wingdings" panose="05000000000000000000" pitchFamily="2" charset="2"/>
                  </a:rPr>
                  <a:t>Jarak</a:t>
                </a:r>
                <a:r>
                  <a:rPr lang="en-US" sz="2600" dirty="0">
                    <a:sym typeface="Wingdings" panose="05000000000000000000" pitchFamily="2" charset="2"/>
                  </a:rPr>
                  <a:t> Manhattan (city block)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300" dirty="0" err="1">
                    <a:sym typeface="Wingdings" panose="05000000000000000000" pitchFamily="2" charset="2"/>
                  </a:rPr>
                  <a:t>Jarak</a:t>
                </a:r>
                <a:r>
                  <a:rPr lang="en-US" sz="2300" dirty="0">
                    <a:sym typeface="Wingdings" panose="05000000000000000000" pitchFamily="2" charset="2"/>
                  </a:rPr>
                  <a:t> Hamming: </a:t>
                </a:r>
                <a:r>
                  <a:rPr lang="en-US" sz="2300" dirty="0" err="1">
                    <a:sym typeface="Wingdings" panose="05000000000000000000" pitchFamily="2" charset="2"/>
                  </a:rPr>
                  <a:t>jumlah</a:t>
                </a:r>
                <a:r>
                  <a:rPr lang="en-US" sz="2300" dirty="0">
                    <a:sym typeface="Wingdings" panose="05000000000000000000" pitchFamily="2" charset="2"/>
                  </a:rPr>
                  <a:t> bit yang </a:t>
                </a:r>
                <a:r>
                  <a:rPr lang="en-US" sz="2300" dirty="0" err="1">
                    <a:sym typeface="Wingdings" panose="05000000000000000000" pitchFamily="2" charset="2"/>
                  </a:rPr>
                  <a:t>berbeda</a:t>
                </a:r>
                <a:r>
                  <a:rPr lang="en-US" sz="2300" dirty="0">
                    <a:sym typeface="Wingdings" panose="05000000000000000000" pitchFamily="2" charset="2"/>
                  </a:rPr>
                  <a:t> di </a:t>
                </a:r>
                <a:r>
                  <a:rPr lang="en-US" sz="2300" dirty="0" err="1">
                    <a:sym typeface="Wingdings" panose="05000000000000000000" pitchFamily="2" charset="2"/>
                  </a:rPr>
                  <a:t>antara</a:t>
                </a:r>
                <a:r>
                  <a:rPr lang="en-US" sz="2300" dirty="0">
                    <a:sym typeface="Wingdings" panose="05000000000000000000" pitchFamily="2" charset="2"/>
                  </a:rPr>
                  <a:t> </a:t>
                </a:r>
                <a:r>
                  <a:rPr lang="en-US" sz="2300" dirty="0" err="1">
                    <a:sym typeface="Wingdings" panose="05000000000000000000" pitchFamily="2" charset="2"/>
                  </a:rPr>
                  <a:t>dua</a:t>
                </a:r>
                <a:r>
                  <a:rPr lang="en-US" sz="2300" dirty="0">
                    <a:sym typeface="Wingdings" panose="05000000000000000000" pitchFamily="2" charset="2"/>
                  </a:rPr>
                  <a:t> </a:t>
                </a:r>
                <a:r>
                  <a:rPr lang="en-US" sz="2300" dirty="0" err="1">
                    <a:sym typeface="Wingdings" panose="05000000000000000000" pitchFamily="2" charset="2"/>
                  </a:rPr>
                  <a:t>vektor</a:t>
                </a:r>
                <a:r>
                  <a:rPr lang="en-US" sz="2300" dirty="0">
                    <a:sym typeface="Wingdings" panose="05000000000000000000" pitchFamily="2" charset="2"/>
                  </a:rPr>
                  <a:t> </a:t>
                </a:r>
                <a:r>
                  <a:rPr lang="en-US" sz="2300" dirty="0" err="1">
                    <a:sym typeface="Wingdings" panose="05000000000000000000" pitchFamily="2" charset="2"/>
                  </a:rPr>
                  <a:t>biner</a:t>
                </a:r>
                <a:endParaRPr lang="en-US" sz="2300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r>
                  <a:rPr lang="en-US" sz="2000" b="0" dirty="0"/>
                  <a:t>	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p=2: (L2 norm)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 err="1">
                    <a:sym typeface="Wingdings" panose="05000000000000000000" pitchFamily="2" charset="2"/>
                  </a:rPr>
                  <a:t>Jarak</a:t>
                </a:r>
                <a:r>
                  <a:rPr lang="en-US" sz="2400" dirty="0">
                    <a:sym typeface="Wingdings" panose="05000000000000000000" pitchFamily="2" charset="2"/>
                  </a:rPr>
                  <a:t> Euclidean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P</a:t>
                </a:r>
                <a:r>
                  <a:rPr lang="en-US" sz="2400" dirty="0">
                    <a:sym typeface="Wingdings" panose="05000000000000000000" pitchFamily="2" charset="2"/>
                  </a:rPr>
                  <a:t>∞</a:t>
                </a:r>
                <a:r>
                  <a:rPr lang="en-US" sz="2400" dirty="0"/>
                  <a:t>: (</a:t>
                </a:r>
                <a:r>
                  <a:rPr lang="en-US" sz="2400" dirty="0" err="1"/>
                  <a:t>Lmax</a:t>
                </a:r>
                <a:r>
                  <a:rPr lang="en-US" sz="2400" dirty="0"/>
                  <a:t> norm, L∞ norm)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 err="1">
                    <a:sym typeface="Wingdings" panose="05000000000000000000" pitchFamily="2" charset="2"/>
                  </a:rPr>
                  <a:t>Jarak</a:t>
                </a:r>
                <a:r>
                  <a:rPr lang="en-US" sz="2400" dirty="0">
                    <a:sym typeface="Wingdings" panose="05000000000000000000" pitchFamily="2" charset="2"/>
                  </a:rPr>
                  <a:t> supremum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 dirty="0" err="1">
                    <a:sym typeface="Wingdings" panose="05000000000000000000" pitchFamily="2" charset="2"/>
                  </a:rPr>
                  <a:t>Jarak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maksimum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antara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semua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atribut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pada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vektor</a:t>
                </a:r>
                <a:endParaRPr lang="id-ID" sz="20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/>
                      </m:func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g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𝑗𝑓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2253279"/>
                <a:ext cx="11485661" cy="3923684"/>
              </a:xfrm>
              <a:blipFill>
                <a:blip r:embed="rId5"/>
                <a:stretch>
                  <a:fillRect l="-478" t="-3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219909"/>
            <a:ext cx="1131096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R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umus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untuk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data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dengan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atribut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numerik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(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3</a:t>
            </a:r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924" y="2072100"/>
            <a:ext cx="7513125" cy="42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8DADA5-CCC5-8849-A42B-83A34F3986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377" b="1137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1EF2B1-3524-7B4C-88DB-E8E2BF5F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79974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8DADA5-CCC5-8849-A42B-83A34F3986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377" b="1137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1EF2B1-3524-7B4C-88DB-E8E2BF5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151" y="2912328"/>
            <a:ext cx="9219697" cy="1657216"/>
          </a:xfrm>
        </p:spPr>
        <p:txBody>
          <a:bodyPr/>
          <a:lstStyle/>
          <a:p>
            <a:r>
              <a:rPr lang="en-US" sz="4000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22799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037034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itu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-means clustering?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2253279"/>
                <a:ext cx="11485661" cy="392368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i="1" dirty="0"/>
                  <a:t>k</a:t>
                </a:r>
                <a:r>
                  <a:rPr lang="en-US" sz="2400" b="1" dirty="0"/>
                  <a:t>-means clustering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algoritma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mengelompokkan</a:t>
                </a:r>
                <a:r>
                  <a:rPr lang="en-US" sz="2400" dirty="0"/>
                  <a:t>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objek</a:t>
                </a:r>
                <a:r>
                  <a:rPr lang="en-US" sz="2400" dirty="0"/>
                  <a:t>/data </a:t>
                </a:r>
                <a:r>
                  <a:rPr lang="en-US" sz="2400" dirty="0" err="1"/>
                  <a:t>berdasarkan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atribut</a:t>
                </a:r>
                <a:r>
                  <a:rPr lang="en-US" sz="2400" dirty="0"/>
                  <a:t>/</a:t>
                </a:r>
                <a:r>
                  <a:rPr lang="en-US" sz="2400" dirty="0" err="1"/>
                  <a:t>fitur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 cluster,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 &lt; 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 &gt; 0. </a:t>
                </a:r>
              </a:p>
              <a:p>
                <a:r>
                  <a:rPr lang="en-US" sz="2400" dirty="0" err="1"/>
                  <a:t>Diasumsikan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atribut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objek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membentuk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ruang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vektor</a:t>
                </a:r>
                <a:r>
                  <a:rPr lang="en-US" sz="2400" dirty="0"/>
                  <a:t> (</a:t>
                </a:r>
                <a:r>
                  <a:rPr lang="en-US" sz="2400" i="1" dirty="0"/>
                  <a:t>vector space</a:t>
                </a:r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Pengelompokan 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 disjoint subsets </a:t>
                </a:r>
                <a:r>
                  <a:rPr lang="en-US" sz="2400" b="1" i="1" dirty="0" err="1"/>
                  <a:t>S</a:t>
                </a:r>
                <a:r>
                  <a:rPr lang="en-US" sz="2400" b="1" i="1" baseline="-25000" dirty="0" err="1"/>
                  <a:t>j</a:t>
                </a:r>
                <a:r>
                  <a:rPr lang="en-US" sz="2400" dirty="0"/>
                  <a:t> (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buah</a:t>
                </a:r>
                <a:r>
                  <a:rPr lang="en-US" sz="2400" dirty="0"/>
                  <a:t> cluster, </a:t>
                </a:r>
                <a:r>
                  <a:rPr lang="en-US" sz="2400" dirty="0" err="1"/>
                  <a:t>masing-masing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cluster </a:t>
                </a:r>
                <a:r>
                  <a:rPr lang="en-US" sz="2400" b="1" i="1" dirty="0" err="1"/>
                  <a:t>S</a:t>
                </a:r>
                <a:r>
                  <a:rPr lang="en-US" sz="2400" b="1" i="1" baseline="-25000" dirty="0" err="1"/>
                  <a:t>j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dilakukan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meminimalkan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kriteria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jumlah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kuadrat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J</a:t>
                </a:r>
                <a:r>
                  <a:rPr lang="en-US" sz="2400" dirty="0"/>
                  <a:t> (</a:t>
                </a:r>
                <a:r>
                  <a:rPr lang="en-US" sz="2400" i="1" dirty="0"/>
                  <a:t>sum of squares of distance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berikut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id-ID" sz="2400" dirty="0"/>
              </a:p>
              <a:p>
                <a:pPr>
                  <a:buNone/>
                </a:pPr>
                <a:r>
                  <a:rPr lang="id-ID" sz="2400" dirty="0"/>
                  <a:t>	</a:t>
                </a:r>
                <a:r>
                  <a:rPr lang="en-US" sz="2400" b="1" i="1" dirty="0" err="1"/>
                  <a:t>x</a:t>
                </a:r>
                <a:r>
                  <a:rPr lang="en-US" sz="2400" b="1" i="1" baseline="-25000" dirty="0" err="1"/>
                  <a:t>n</a:t>
                </a:r>
                <a:r>
                  <a:rPr lang="en-US" sz="2400" baseline="-250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vektor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mewakili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-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sedangkan</a:t>
                </a:r>
                <a:r>
                  <a:rPr lang="en-US" sz="2400" dirty="0"/>
                  <a:t> </a:t>
                </a:r>
                <a:r>
                  <a:rPr lang="en-US" sz="2400" b="1" i="1" dirty="0" err="1"/>
                  <a:t>u</a:t>
                </a:r>
                <a:r>
                  <a:rPr lang="en-US" sz="2400" b="1" i="1" baseline="-25000" dirty="0" err="1"/>
                  <a:t>j</a:t>
                </a:r>
                <a:r>
                  <a:rPr lang="en-US" sz="2400" baseline="-250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titik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pusat</a:t>
                </a:r>
                <a:r>
                  <a:rPr lang="en-US" sz="2400" dirty="0"/>
                  <a:t> (centroid)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subset </a:t>
                </a:r>
                <a:r>
                  <a:rPr lang="en-US" sz="2400" b="1" i="1" dirty="0" err="1"/>
                  <a:t>S</a:t>
                </a:r>
                <a:r>
                  <a:rPr lang="en-US" sz="2400" b="1" i="1" baseline="-25000" dirty="0" err="1"/>
                  <a:t>j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(cluster </a:t>
                </a:r>
                <a:r>
                  <a:rPr lang="en-US" sz="2400" b="1" i="1" dirty="0" err="1"/>
                  <a:t>S</a:t>
                </a:r>
                <a:r>
                  <a:rPr lang="en-US" sz="2400" b="1" i="1" baseline="-25000" dirty="0" err="1"/>
                  <a:t>j</a:t>
                </a:r>
                <a:r>
                  <a:rPr lang="en-US" sz="2400" dirty="0"/>
                  <a:t>). </a:t>
                </a:r>
              </a:p>
              <a:p>
                <a:r>
                  <a:rPr lang="en-US" sz="2400" dirty="0" err="1"/>
                  <a:t>Secara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sederhana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dikatakan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pengelompokkan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dilakukan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meminimalkan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jumlah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kuadrat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(</a:t>
                </a:r>
                <a:r>
                  <a:rPr lang="en-US" sz="2400" i="1" dirty="0"/>
                  <a:t>the sum of squares of distances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antara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objek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pusat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clusternya</a:t>
                </a:r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2253279"/>
                <a:ext cx="11485661" cy="3923684"/>
              </a:xfrm>
              <a:blipFill>
                <a:blip r:embed="rId5"/>
                <a:stretch>
                  <a:fillRect l="-584" t="-2644" b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484243"/>
            <a:ext cx="3431813" cy="19447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endParaRPr lang="id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  <a:p>
            <a:pPr algn="l"/>
            <a:r>
              <a:rPr lang="en-US" sz="40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</a:t>
            </a:r>
            <a:r>
              <a:rPr 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-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means</a:t>
            </a:r>
          </a:p>
          <a:p>
            <a:pPr algn="l"/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3226077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2323334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Terminator 1"/>
          <p:cNvSpPr/>
          <p:nvPr/>
        </p:nvSpPr>
        <p:spPr>
          <a:xfrm>
            <a:off x="4012127" y="504822"/>
            <a:ext cx="892138" cy="344032"/>
          </a:xfrm>
          <a:prstGeom prst="flowChartTerminator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Mulai</a:t>
            </a:r>
            <a:endParaRPr lang="en-US" dirty="0"/>
          </a:p>
        </p:txBody>
      </p:sp>
      <p:sp>
        <p:nvSpPr>
          <p:cNvPr id="17" name="Flowchart: Terminator 16"/>
          <p:cNvSpPr/>
          <p:nvPr/>
        </p:nvSpPr>
        <p:spPr>
          <a:xfrm>
            <a:off x="10549198" y="5711175"/>
            <a:ext cx="1104523" cy="333001"/>
          </a:xfrm>
          <a:prstGeom prst="flowChartTerminator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Berhenti</a:t>
            </a:r>
            <a:endParaRPr lang="en-US" dirty="0"/>
          </a:p>
        </p:txBody>
      </p:sp>
      <p:sp>
        <p:nvSpPr>
          <p:cNvPr id="3" name="Flowchart: Data 2"/>
          <p:cNvSpPr/>
          <p:nvPr/>
        </p:nvSpPr>
        <p:spPr>
          <a:xfrm>
            <a:off x="5401073" y="331655"/>
            <a:ext cx="1801639" cy="742384"/>
          </a:xfrm>
          <a:prstGeom prst="flowChartInputOutpu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Jumlah</a:t>
            </a:r>
            <a:r>
              <a:rPr lang="en-US" dirty="0"/>
              <a:t> cluster K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5656146" y="1446778"/>
            <a:ext cx="1343496" cy="781641"/>
          </a:xfrm>
          <a:prstGeom prst="flowChartProcess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Inisialisasi</a:t>
            </a:r>
            <a:r>
              <a:rPr lang="en-US" dirty="0"/>
              <a:t> centroid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5448568" y="2720949"/>
            <a:ext cx="1572567" cy="781641"/>
          </a:xfrm>
          <a:prstGeom prst="flowChartProcess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centroid</a:t>
            </a:r>
          </a:p>
        </p:txBody>
      </p:sp>
      <p:sp>
        <p:nvSpPr>
          <p:cNvPr id="19" name="Flowchart: Process 18"/>
          <p:cNvSpPr/>
          <p:nvPr/>
        </p:nvSpPr>
        <p:spPr>
          <a:xfrm>
            <a:off x="4556277" y="4039255"/>
            <a:ext cx="2464858" cy="781641"/>
          </a:xfrm>
          <a:prstGeom prst="flowChartProcess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Kelompokkan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cluster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centroid minimum</a:t>
            </a:r>
          </a:p>
        </p:txBody>
      </p:sp>
      <p:sp>
        <p:nvSpPr>
          <p:cNvPr id="20" name="Flowchart: Decision 19"/>
          <p:cNvSpPr/>
          <p:nvPr/>
        </p:nvSpPr>
        <p:spPr>
          <a:xfrm>
            <a:off x="7858128" y="3737105"/>
            <a:ext cx="2385012" cy="1385940"/>
          </a:xfrm>
          <a:prstGeom prst="flowChartDecision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?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8368709" y="2065800"/>
            <a:ext cx="1343496" cy="781641"/>
          </a:xfrm>
          <a:prstGeom prst="flowChartProcess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centroid</a:t>
            </a:r>
          </a:p>
        </p:txBody>
      </p:sp>
      <p:sp>
        <p:nvSpPr>
          <p:cNvPr id="22" name="Flowchart: Data 21"/>
          <p:cNvSpPr/>
          <p:nvPr/>
        </p:nvSpPr>
        <p:spPr>
          <a:xfrm>
            <a:off x="8149814" y="5506484"/>
            <a:ext cx="1801639" cy="742384"/>
          </a:xfrm>
          <a:prstGeom prst="flowChartInputOutpu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Hasil</a:t>
            </a:r>
            <a:r>
              <a:rPr lang="en-US" dirty="0"/>
              <a:t> cluster</a:t>
            </a:r>
          </a:p>
        </p:txBody>
      </p:sp>
      <p:cxnSp>
        <p:nvCxnSpPr>
          <p:cNvPr id="27" name="Straight Arrow Connector 26"/>
          <p:cNvCxnSpPr>
            <a:stCxn id="2" idx="3"/>
          </p:cNvCxnSpPr>
          <p:nvPr/>
        </p:nvCxnSpPr>
        <p:spPr>
          <a:xfrm>
            <a:off x="4904265" y="676838"/>
            <a:ext cx="681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83100" y="1074039"/>
            <a:ext cx="0" cy="410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290644" y="2228419"/>
            <a:ext cx="0" cy="4925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90644" y="3502590"/>
            <a:ext cx="0" cy="5366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0" idx="1"/>
          </p:cNvCxnSpPr>
          <p:nvPr/>
        </p:nvCxnSpPr>
        <p:spPr>
          <a:xfrm>
            <a:off x="7021135" y="4423464"/>
            <a:ext cx="836993" cy="6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051952" y="5123045"/>
            <a:ext cx="0" cy="410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0" idx="0"/>
            <a:endCxn id="21" idx="2"/>
          </p:cNvCxnSpPr>
          <p:nvPr/>
        </p:nvCxnSpPr>
        <p:spPr>
          <a:xfrm flipH="1" flipV="1">
            <a:off x="9040457" y="2847441"/>
            <a:ext cx="10177" cy="8896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1"/>
          </p:cNvCxnSpPr>
          <p:nvPr/>
        </p:nvCxnSpPr>
        <p:spPr>
          <a:xfrm flipH="1" flipV="1">
            <a:off x="6290644" y="2453489"/>
            <a:ext cx="2078065" cy="3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712205" y="5877676"/>
            <a:ext cx="836993" cy="6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225477" y="3429000"/>
            <a:ext cx="72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238345" y="5082773"/>
            <a:ext cx="72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-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means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400" b="1" u="sng" dirty="0" err="1"/>
              <a:t>Langkah</a:t>
            </a:r>
            <a:r>
              <a:rPr lang="en-US" sz="2400" b="1" u="sng" dirty="0"/>
              <a:t> 1:</a:t>
            </a:r>
            <a:r>
              <a:rPr lang="en-US" sz="2400" dirty="0"/>
              <a:t> </a:t>
            </a:r>
            <a:r>
              <a:rPr lang="en-US" sz="2400" dirty="0" err="1"/>
              <a:t>Tentukan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b="1" i="1" dirty="0"/>
              <a:t>k</a:t>
            </a:r>
            <a:r>
              <a:rPr lang="en-US" sz="2400" dirty="0"/>
              <a:t> = </a:t>
            </a:r>
            <a:r>
              <a:rPr lang="en-US" sz="2400" dirty="0" err="1"/>
              <a:t>jumlah</a:t>
            </a:r>
            <a:r>
              <a:rPr lang="en-US" sz="2400" dirty="0"/>
              <a:t> cluster.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400" b="1" u="sng" dirty="0" err="1"/>
              <a:t>Langkah</a:t>
            </a:r>
            <a:r>
              <a:rPr lang="en-US" sz="2400" b="1" u="sng" dirty="0"/>
              <a:t> 2</a:t>
            </a:r>
            <a:r>
              <a:rPr lang="en-US" sz="2400" dirty="0"/>
              <a:t>: </a:t>
            </a:r>
            <a:r>
              <a:rPr lang="en-US" sz="2400" dirty="0" err="1"/>
              <a:t>Tentukan</a:t>
            </a:r>
            <a:r>
              <a:rPr lang="en-US" sz="2400" dirty="0"/>
              <a:t> k centroid </a:t>
            </a:r>
            <a:r>
              <a:rPr lang="en-US" sz="2400" dirty="0" err="1"/>
              <a:t>awal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random.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juga</a:t>
            </a:r>
            <a:r>
              <a:rPr lang="en-US" sz="2400" dirty="0"/>
              <a:t> </a:t>
            </a:r>
            <a:r>
              <a:rPr lang="en-US" sz="2400" dirty="0" err="1"/>
              <a:t>dipilih</a:t>
            </a:r>
            <a:r>
              <a:rPr lang="en-US" sz="2400" dirty="0"/>
              <a:t> </a:t>
            </a:r>
            <a:r>
              <a:rPr lang="en-US" sz="2400" b="1" i="1" dirty="0"/>
              <a:t>k</a:t>
            </a:r>
            <a:r>
              <a:rPr lang="en-US" sz="2400" dirty="0"/>
              <a:t> data 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centroid,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b="1" i="1" dirty="0"/>
              <a:t>k</a:t>
            </a:r>
            <a:r>
              <a:rPr lang="en-US" sz="2400" dirty="0"/>
              <a:t> data </a:t>
            </a:r>
            <a:r>
              <a:rPr lang="en-US" sz="2400" dirty="0" err="1"/>
              <a:t>terjauh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centroid. </a:t>
            </a:r>
          </a:p>
          <a:p>
            <a:pPr>
              <a:spcAft>
                <a:spcPts val="600"/>
              </a:spcAft>
            </a:pPr>
            <a:r>
              <a:rPr lang="en-US" sz="2400" b="1" u="sng" dirty="0" err="1"/>
              <a:t>Langkah</a:t>
            </a:r>
            <a:r>
              <a:rPr lang="en-US" sz="2400" b="1" u="sng" dirty="0"/>
              <a:t> 3</a:t>
            </a:r>
            <a:r>
              <a:rPr lang="en-US" sz="2400" dirty="0"/>
              <a:t>: </a:t>
            </a: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centroid. </a:t>
            </a:r>
          </a:p>
          <a:p>
            <a:pPr>
              <a:spcAft>
                <a:spcPts val="600"/>
              </a:spcAft>
            </a:pPr>
            <a:r>
              <a:rPr lang="en-US" sz="2400" b="1" u="sng" dirty="0" err="1"/>
              <a:t>Langkah</a:t>
            </a:r>
            <a:r>
              <a:rPr lang="en-US" sz="2400" b="1" u="sng" dirty="0"/>
              <a:t> 4</a:t>
            </a:r>
            <a:r>
              <a:rPr lang="en-US" sz="2400" dirty="0"/>
              <a:t>: </a:t>
            </a:r>
            <a:r>
              <a:rPr lang="en-US" sz="2400" dirty="0" err="1"/>
              <a:t>Masukkan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cluster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centroid </a:t>
            </a:r>
            <a:r>
              <a:rPr lang="en-US" sz="2400" dirty="0" err="1"/>
              <a:t>terdekat</a:t>
            </a:r>
            <a:r>
              <a:rPr lang="en-US" sz="2400" dirty="0"/>
              <a:t>. </a:t>
            </a:r>
          </a:p>
          <a:p>
            <a:pPr>
              <a:spcAft>
                <a:spcPts val="600"/>
              </a:spcAft>
            </a:pPr>
            <a:r>
              <a:rPr lang="en-US" sz="2400" b="1" u="sng" dirty="0" err="1"/>
              <a:t>Langkah</a:t>
            </a:r>
            <a:r>
              <a:rPr lang="en-US" sz="2400" b="1" u="sng" dirty="0"/>
              <a:t> 5</a:t>
            </a:r>
            <a:r>
              <a:rPr lang="en-US" sz="2400" dirty="0"/>
              <a:t>: </a:t>
            </a: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ulang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centroid </a:t>
            </a:r>
            <a:r>
              <a:rPr lang="en-US" sz="2400" dirty="0" err="1"/>
              <a:t>menggunakan</a:t>
            </a:r>
            <a:r>
              <a:rPr lang="en-US" sz="2400" dirty="0"/>
              <a:t> rata-rata data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cluster. </a:t>
            </a:r>
          </a:p>
          <a:p>
            <a:pPr>
              <a:spcAft>
                <a:spcPts val="600"/>
              </a:spcAft>
            </a:pPr>
            <a:r>
              <a:rPr lang="en-US" sz="2400" b="1" u="sng" dirty="0" err="1"/>
              <a:t>Langkah</a:t>
            </a:r>
            <a:r>
              <a:rPr lang="en-US" sz="2400" b="1" u="sng" dirty="0"/>
              <a:t> 6: </a:t>
            </a:r>
            <a:r>
              <a:rPr lang="en-US" sz="2400" dirty="0" err="1"/>
              <a:t>Ulang</a:t>
            </a:r>
            <a:r>
              <a:rPr lang="en-US" sz="2400" dirty="0"/>
              <a:t> </a:t>
            </a:r>
            <a:r>
              <a:rPr lang="en-US" sz="2400" dirty="0" err="1"/>
              <a:t>langkah</a:t>
            </a:r>
            <a:r>
              <a:rPr lang="en-US" sz="2400" dirty="0"/>
              <a:t> 3, 4, 5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konvergen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lagi</a:t>
            </a:r>
            <a:r>
              <a:rPr lang="en-US" sz="2400" dirty="0"/>
              <a:t> </a:t>
            </a:r>
            <a:r>
              <a:rPr lang="en-US" sz="2400" dirty="0" err="1"/>
              <a:t>perpindahan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cluster </a:t>
            </a:r>
            <a:r>
              <a:rPr lang="en-US" sz="2400" dirty="0" err="1"/>
              <a:t>ke</a:t>
            </a:r>
            <a:r>
              <a:rPr lang="en-US" sz="2400" dirty="0"/>
              <a:t> cluster yang lain.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88944" y="1721173"/>
            <a:ext cx="3738354" cy="190431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Contoh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-means clustering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dengan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k=2 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3226077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2323334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1977" y="630647"/>
            <a:ext cx="8160026" cy="4351338"/>
          </a:xfrm>
        </p:spPr>
        <p:txBody>
          <a:bodyPr/>
          <a:lstStyle/>
          <a:p>
            <a:endParaRPr lang="id-ID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26849"/>
              </p:ext>
            </p:extLst>
          </p:nvPr>
        </p:nvGraphicFramePr>
        <p:xfrm>
          <a:off x="4522181" y="1655006"/>
          <a:ext cx="313855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95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992295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53964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Jari-jari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314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67674"/>
              </p:ext>
            </p:extLst>
          </p:nvPr>
        </p:nvGraphicFramePr>
        <p:xfrm>
          <a:off x="9132732" y="1871817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0" name="Oval 19"/>
          <p:cNvSpPr/>
          <p:nvPr/>
        </p:nvSpPr>
        <p:spPr>
          <a:xfrm>
            <a:off x="10333921" y="3593249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328627" y="430707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686914" y="3593249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23085" y="470331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686914" y="430707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86914" y="2879426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686914" y="2155200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970357" y="358361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970340" y="430707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70340" y="470331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009156" y="5214587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94542" y="3198807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2" name="Oval 31"/>
          <p:cNvSpPr/>
          <p:nvPr/>
        </p:nvSpPr>
        <p:spPr>
          <a:xfrm>
            <a:off x="10537326" y="3593249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877070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Inisialisasi</a:t>
            </a:r>
            <a:r>
              <a:rPr lang="en-US" sz="36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centroid </a:t>
            </a:r>
            <a:r>
              <a:rPr lang="en-US" sz="36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menggunakan</a:t>
            </a:r>
            <a:r>
              <a:rPr lang="en-US" sz="36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 data </a:t>
            </a:r>
            <a:r>
              <a:rPr lang="en-US" sz="36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pertama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57" y="1799771"/>
            <a:ext cx="3368440" cy="4377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err="1"/>
              <a:t>Langkah</a:t>
            </a:r>
            <a:r>
              <a:rPr lang="en-US" sz="2400" b="1" u="sng" dirty="0"/>
              <a:t> 2: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 err="1"/>
              <a:t>Tentukan</a:t>
            </a:r>
            <a:r>
              <a:rPr lang="en-US" sz="2400" dirty="0"/>
              <a:t> 2 centroid </a:t>
            </a:r>
            <a:r>
              <a:rPr lang="en-US" sz="2400" dirty="0" err="1"/>
              <a:t>awal</a:t>
            </a:r>
            <a:r>
              <a:rPr lang="en-US" sz="2400" dirty="0"/>
              <a:t> (k=2) </a:t>
            </a:r>
            <a:r>
              <a:rPr lang="en-US" sz="2400" dirty="0" err="1"/>
              <a:t>untuk</a:t>
            </a:r>
            <a:r>
              <a:rPr lang="en-US" sz="2400" dirty="0"/>
              <a:t> 2 cluster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dibentuk</a:t>
            </a:r>
            <a:r>
              <a:rPr lang="en-US" sz="2400" dirty="0"/>
              <a:t>. </a:t>
            </a:r>
            <a:r>
              <a:rPr lang="en-US" sz="2400" dirty="0" err="1"/>
              <a:t>Misalnya</a:t>
            </a:r>
            <a:r>
              <a:rPr lang="en-US" sz="2400" dirty="0"/>
              <a:t>, </a:t>
            </a:r>
            <a:r>
              <a:rPr lang="en-US" sz="2400" dirty="0" err="1"/>
              <a:t>dipilih</a:t>
            </a:r>
            <a:r>
              <a:rPr lang="en-US" sz="2400" dirty="0"/>
              <a:t> 2 data 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m1=(1.0, 2.0) </a:t>
            </a:r>
            <a:r>
              <a:rPr lang="en-US" sz="2400" dirty="0" err="1"/>
              <a:t>dan</a:t>
            </a:r>
            <a:r>
              <a:rPr lang="en-US" sz="2400" dirty="0"/>
              <a:t> m2=(1.1, 2.0).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492376"/>
              </p:ext>
            </p:extLst>
          </p:nvPr>
        </p:nvGraphicFramePr>
        <p:xfrm>
          <a:off x="4785128" y="1799771"/>
          <a:ext cx="2857847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46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903546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050755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Jari-jari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38585"/>
              </p:ext>
            </p:extLst>
          </p:nvPr>
        </p:nvGraphicFramePr>
        <p:xfrm>
          <a:off x="8352745" y="1799771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(1.0, 2.0)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(1.1, 2.0)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6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1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58" y="1536987"/>
                <a:ext cx="3368440" cy="485834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400" b="1" u="sng" dirty="0" err="1"/>
                  <a:t>Langkah</a:t>
                </a:r>
                <a:r>
                  <a:rPr lang="en-US" sz="2400" b="1" u="sng" dirty="0"/>
                  <a:t> 3: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 err="1"/>
                  <a:t>Hitung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Euclidean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centroid.</a:t>
                </a:r>
              </a:p>
              <a:p>
                <a:pPr marL="0" indent="0">
                  <a:buNone/>
                </a:pPr>
                <a:endParaRPr lang="en-US" sz="1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1.0−1.0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.0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1.0−1.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0.5−2.0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u="sng" dirty="0" err="1"/>
                  <a:t>Langkah</a:t>
                </a:r>
                <a:r>
                  <a:rPr lang="en-US" sz="2400" b="1" u="sng" dirty="0"/>
                  <a:t> 4</a:t>
                </a:r>
                <a:r>
                  <a:rPr lang="en-US" sz="2400" dirty="0"/>
                  <a:t>: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 err="1"/>
                  <a:t>Masukkan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cluster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centroid </a:t>
                </a:r>
                <a:r>
                  <a:rPr lang="en-US" sz="2400" dirty="0" err="1"/>
                  <a:t>terdekat</a:t>
                </a:r>
                <a:r>
                  <a:rPr lang="en-US" sz="2400" dirty="0"/>
                  <a:t>.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Data 4 </a:t>
                </a:r>
                <a:r>
                  <a:rPr lang="en-US" sz="2400" dirty="0">
                    <a:sym typeface="Wingdings" panose="05000000000000000000" pitchFamily="2" charset="2"/>
                  </a:rPr>
                  <a:t> cluster 1</a:t>
                </a:r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58" y="1536987"/>
                <a:ext cx="3368440" cy="4858346"/>
              </a:xfrm>
              <a:blipFill>
                <a:blip r:embed="rId5"/>
                <a:stretch>
                  <a:fillRect l="-1627" t="-2133" r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394988"/>
              </p:ext>
            </p:extLst>
          </p:nvPr>
        </p:nvGraphicFramePr>
        <p:xfrm>
          <a:off x="4533782" y="1899405"/>
          <a:ext cx="3219103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672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1117852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83579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Centroid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          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1.503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66875"/>
              </p:ext>
            </p:extLst>
          </p:nvPr>
        </p:nvGraphicFramePr>
        <p:xfrm>
          <a:off x="8494496" y="2159412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(1.0, 2.0)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(1.1, 2.0)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944"/>
              </p:ext>
            </p:extLst>
          </p:nvPr>
        </p:nvGraphicFramePr>
        <p:xfrm>
          <a:off x="8494496" y="3846889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360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1,3,4,5,6,7,8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(0.75, 1.93)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(1.40, 1.38)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415771" y="1774459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15770" y="3472219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5770" y="5218153"/>
            <a:ext cx="25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457" y="1730470"/>
                <a:ext cx="3368440" cy="45432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u="sng" dirty="0"/>
                  <a:t>Langkah 3:</a:t>
                </a:r>
                <a:r>
                  <a:rPr lang="en-US" sz="2400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err="1"/>
                  <a:t>Hitung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Euclidean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centroid.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7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1.0−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0.75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1.93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1.0−1.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0.5−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1.38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0.96</m:t>
                      </m:r>
                    </m:oMath>
                  </m:oMathPara>
                </a14:m>
                <a:endParaRPr lang="en-US" sz="2400" b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u="sng" dirty="0" err="1"/>
                  <a:t>Langkah</a:t>
                </a:r>
                <a:r>
                  <a:rPr lang="en-US" sz="2400" b="1" u="sng" dirty="0"/>
                  <a:t> 4</a:t>
                </a:r>
                <a:r>
                  <a:rPr lang="en-US" sz="2400" dirty="0"/>
                  <a:t>: </a:t>
                </a:r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US" sz="2400" dirty="0" err="1"/>
                  <a:t>Masukkan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cluster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centroid </a:t>
                </a:r>
                <a:r>
                  <a:rPr lang="en-US" sz="2400" dirty="0" err="1"/>
                  <a:t>terdekat</a:t>
                </a:r>
                <a:r>
                  <a:rPr lang="en-US" sz="2400" dirty="0"/>
                  <a:t>.</a:t>
                </a:r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US" sz="2400" dirty="0"/>
                  <a:t>Data 4 </a:t>
                </a:r>
                <a:r>
                  <a:rPr lang="en-US" sz="2400" dirty="0">
                    <a:sym typeface="Wingdings" panose="05000000000000000000" pitchFamily="2" charset="2"/>
                  </a:rPr>
                  <a:t> cluster 2</a:t>
                </a:r>
                <a:endParaRPr lang="en-US" sz="2400" dirty="0"/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57" y="1730470"/>
                <a:ext cx="3368440" cy="4543239"/>
              </a:xfrm>
              <a:prstGeom prst="rect">
                <a:avLst/>
              </a:prstGeom>
              <a:blipFill>
                <a:blip r:embed="rId2"/>
                <a:stretch>
                  <a:fillRect l="-1085" t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9455"/>
              </p:ext>
            </p:extLst>
          </p:nvPr>
        </p:nvGraphicFramePr>
        <p:xfrm>
          <a:off x="4423873" y="1863148"/>
          <a:ext cx="3219103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672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1117852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83579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Centroid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0.26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0.74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0.36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0.69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0.96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0.55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1.45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0.96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0.26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1.10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0.96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0.98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1.10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1.86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2.09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2.78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0.75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0.63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1.19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0.39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1.61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0.88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78331"/>
              </p:ext>
            </p:extLst>
          </p:nvPr>
        </p:nvGraphicFramePr>
        <p:xfrm>
          <a:off x="8145361" y="3980057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(0.68, 2.33)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3,4,9,10,1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(1.33, 1.00)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8545"/>
              </p:ext>
            </p:extLst>
          </p:nvPr>
        </p:nvGraphicFramePr>
        <p:xfrm>
          <a:off x="8145361" y="2215587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360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1,3,4,5,6,7,8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(0.75, 1.93)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(1.40, 1.38)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66637" y="179977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6636" y="349753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6636" y="5243465"/>
            <a:ext cx="25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3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20357"/>
              </p:ext>
            </p:extLst>
          </p:nvPr>
        </p:nvGraphicFramePr>
        <p:xfrm>
          <a:off x="4423873" y="1863148"/>
          <a:ext cx="3219103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672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1117852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83579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Centroid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0.46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1.05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0.53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1.03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1.37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0.33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1.86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0.38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1.30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1.35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0.83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2.17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3.11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1.01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1.56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0.17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2.01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0.53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04416"/>
              </p:ext>
            </p:extLst>
          </p:nvPr>
        </p:nvGraphicFramePr>
        <p:xfrm>
          <a:off x="8145364" y="2169103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131540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04136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(0.68, 2.33)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(1.33, 1.00)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84021"/>
              </p:ext>
            </p:extLst>
          </p:nvPr>
        </p:nvGraphicFramePr>
        <p:xfrm>
          <a:off x="8145361" y="3908732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360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1,2,5,7,8,9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(0.85, 2.50)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3,4,6,10,11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(1.10, 0.80)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66637" y="179977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6636" y="349753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6636" y="5243465"/>
            <a:ext cx="25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982" y="1799771"/>
                <a:ext cx="3368440" cy="4406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u="sng" dirty="0"/>
                  <a:t>Langkah 3:</a:t>
                </a:r>
                <a:r>
                  <a:rPr lang="en-US" sz="2400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err="1"/>
                  <a:t>Hitung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Euclidean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centroid.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7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1.0−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0.68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2.33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86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1.0−1.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0.5−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1.00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0.60</m:t>
                      </m:r>
                    </m:oMath>
                  </m:oMathPara>
                </a14:m>
                <a:endParaRPr lang="en-US" sz="2400" b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u="sng" dirty="0" err="1"/>
                  <a:t>Langkah</a:t>
                </a:r>
                <a:r>
                  <a:rPr lang="en-US" sz="2400" b="1" u="sng" dirty="0"/>
                  <a:t> 4</a:t>
                </a:r>
                <a:r>
                  <a:rPr lang="en-US" sz="2400" dirty="0"/>
                  <a:t>: </a:t>
                </a:r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US" sz="2400" dirty="0" err="1"/>
                  <a:t>Masukkan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cluster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centroid </a:t>
                </a:r>
                <a:r>
                  <a:rPr lang="en-US" sz="2400" dirty="0" err="1"/>
                  <a:t>terdekat</a:t>
                </a:r>
                <a:r>
                  <a:rPr lang="en-US" sz="2400" dirty="0"/>
                  <a:t>.</a:t>
                </a:r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US" sz="2400" dirty="0"/>
                  <a:t>Data 4 </a:t>
                </a:r>
                <a:r>
                  <a:rPr lang="en-US" sz="2400" dirty="0">
                    <a:sym typeface="Wingdings" panose="05000000000000000000" pitchFamily="2" charset="2"/>
                  </a:rPr>
                  <a:t> cluster 2</a:t>
                </a:r>
                <a:endParaRPr lang="en-US" sz="2400" dirty="0"/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" y="1799771"/>
                <a:ext cx="3368440" cy="4406613"/>
              </a:xfrm>
              <a:prstGeom prst="rect">
                <a:avLst/>
              </a:prstGeom>
              <a:blipFill>
                <a:blip r:embed="rId5"/>
                <a:stretch>
                  <a:fillRect l="-1085" t="-1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4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4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73509"/>
              </p:ext>
            </p:extLst>
          </p:nvPr>
        </p:nvGraphicFramePr>
        <p:xfrm>
          <a:off x="4423873" y="1863148"/>
          <a:ext cx="3219103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672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1117852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83579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Centroid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0.52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1.20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0.56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1.20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1.51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0.22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2.01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0.32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1.34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1.54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0.63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2.28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1.54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3.26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1.26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1.63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0.45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2.10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0.50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39608"/>
              </p:ext>
            </p:extLst>
          </p:nvPr>
        </p:nvGraphicFramePr>
        <p:xfrm>
          <a:off x="8145364" y="3896744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131540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04136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1,2,5,7,8,9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(0.85, 2.50)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3,4,6,10,11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(1.10, 0.80)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37904"/>
              </p:ext>
            </p:extLst>
          </p:nvPr>
        </p:nvGraphicFramePr>
        <p:xfrm>
          <a:off x="8124494" y="2130116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360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1,2,5,7,8,9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(0.85, 2.50)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3,4,6,10,11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(1.10, 0.80)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66637" y="179977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6636" y="349753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6636" y="5243465"/>
            <a:ext cx="25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982" y="1799771"/>
                <a:ext cx="3368440" cy="4406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u="sng" dirty="0"/>
                  <a:t>Langkah 3:</a:t>
                </a:r>
                <a:r>
                  <a:rPr lang="en-US" sz="2400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err="1"/>
                  <a:t>Hitung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Euclidean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centroid.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7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1.0−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0.85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2.50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1.0−1.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0.5−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0.32</m:t>
                      </m:r>
                    </m:oMath>
                  </m:oMathPara>
                </a14:m>
                <a:endParaRPr lang="en-US" sz="2400" b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u="sng" dirty="0" err="1"/>
                  <a:t>Langkah</a:t>
                </a:r>
                <a:r>
                  <a:rPr lang="en-US" sz="2400" b="1" u="sng" dirty="0"/>
                  <a:t> 4</a:t>
                </a:r>
                <a:r>
                  <a:rPr lang="en-US" sz="2400" dirty="0"/>
                  <a:t>: </a:t>
                </a:r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US" sz="2400" dirty="0" err="1"/>
                  <a:t>Masukkan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tiap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cluster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jarak</a:t>
                </a:r>
                <a:r>
                  <a:rPr lang="en-US" sz="2400" dirty="0"/>
                  <a:t> centroid </a:t>
                </a:r>
                <a:r>
                  <a:rPr lang="en-US" sz="2400" dirty="0" err="1"/>
                  <a:t>terdekat</a:t>
                </a:r>
                <a:r>
                  <a:rPr lang="en-US" sz="2400" dirty="0"/>
                  <a:t>.</a:t>
                </a:r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US" sz="2400" dirty="0"/>
                  <a:t>Data 4 </a:t>
                </a:r>
                <a:r>
                  <a:rPr lang="en-US" sz="2400" dirty="0">
                    <a:sym typeface="Wingdings" panose="05000000000000000000" pitchFamily="2" charset="2"/>
                  </a:rPr>
                  <a:t> cluster 2</a:t>
                </a:r>
                <a:endParaRPr lang="en-US" sz="2400" dirty="0"/>
              </a:p>
              <a:p>
                <a:pPr marL="0" indent="0"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2" y="1799771"/>
                <a:ext cx="3368440" cy="4406613"/>
              </a:xfrm>
              <a:prstGeom prst="rect">
                <a:avLst/>
              </a:prstGeom>
              <a:blipFill>
                <a:blip r:embed="rId5"/>
                <a:stretch>
                  <a:fillRect l="-1085" t="-1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3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6F3379-F0D1-BA4C-85CA-9A81CC40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3E596-EE98-974A-91BA-E1AC0C9146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Mahasiswa mampu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k-means clustering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penggunaannya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aplikasi</a:t>
            </a:r>
          </a:p>
        </p:txBody>
      </p:sp>
    </p:spTree>
    <p:extLst>
      <p:ext uri="{BB962C8B-B14F-4D97-AF65-F5344CB8AC3E}">
        <p14:creationId xmlns:p14="http://schemas.microsoft.com/office/powerpoint/2010/main" val="3194135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inisialisasi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awal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2764"/>
              </p:ext>
            </p:extLst>
          </p:nvPr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78047"/>
              </p:ext>
            </p:extLst>
          </p:nvPr>
        </p:nvGraphicFramePr>
        <p:xfrm>
          <a:off x="7402132" y="2974920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(1.0, 2.0)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(1.1, 2.0)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0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1)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2764"/>
              </p:ext>
            </p:extLst>
          </p:nvPr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451401"/>
              </p:ext>
            </p:extLst>
          </p:nvPr>
        </p:nvGraphicFramePr>
        <p:xfrm>
          <a:off x="7402132" y="2974920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923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2753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1,3,4,5,6,7,8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(0.75, 1.93)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(1.40, 1.38)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2817515" y="3884926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562665" y="4212131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2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2764"/>
              </p:ext>
            </p:extLst>
          </p:nvPr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17293"/>
              </p:ext>
            </p:extLst>
          </p:nvPr>
        </p:nvGraphicFramePr>
        <p:xfrm>
          <a:off x="7402132" y="2974920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923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2753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(0.68, 2.33)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(1.33, 1.00)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2737283" y="3544227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545223" y="4471778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1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3)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3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2764"/>
              </p:ext>
            </p:extLst>
          </p:nvPr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35721"/>
              </p:ext>
            </p:extLst>
          </p:nvPr>
        </p:nvGraphicFramePr>
        <p:xfrm>
          <a:off x="7402132" y="2974920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923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2753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1,2,5,7,8,9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(0.85, 2.50)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3,4,6,10,11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(1.10, 0.80)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2955749" y="3427069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289510" y="4654267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4)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4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2764"/>
              </p:ext>
            </p:extLst>
          </p:nvPr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35721"/>
              </p:ext>
            </p:extLst>
          </p:nvPr>
        </p:nvGraphicFramePr>
        <p:xfrm>
          <a:off x="7402132" y="2974920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923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2753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1,2,5,7,8,9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(0.85, 2.50)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3,4,6,10,11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(1.10, 0.80)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2955749" y="3427069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289510" y="4654267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323406" y="4376661"/>
            <a:ext cx="2660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Konvergen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tidak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perpindahan</a:t>
            </a:r>
            <a:r>
              <a:rPr lang="en-US" dirty="0">
                <a:sym typeface="Wingdings" panose="05000000000000000000" pitchFamily="2" charset="2"/>
              </a:rPr>
              <a:t> data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06529" y="2158177"/>
            <a:ext cx="2248120" cy="2088479"/>
          </a:xfrm>
          <a:prstGeom prst="ellipse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9991" y="4334356"/>
            <a:ext cx="2218099" cy="896414"/>
          </a:xfrm>
          <a:prstGeom prst="ellipse">
            <a:avLst/>
          </a:prstGeom>
          <a:solidFill>
            <a:schemeClr val="accent6">
              <a:alpha val="2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877070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Inisialisasi</a:t>
            </a:r>
            <a:r>
              <a:rPr lang="en-US" sz="36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centroid </a:t>
            </a:r>
            <a:r>
              <a:rPr lang="en-US" sz="36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menggunakan</a:t>
            </a:r>
            <a:r>
              <a:rPr lang="en-US" sz="36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 data </a:t>
            </a:r>
            <a:r>
              <a:rPr lang="en-US" sz="36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terjauh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57" y="1799771"/>
            <a:ext cx="3368440" cy="4377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err="1"/>
              <a:t>Langkah</a:t>
            </a:r>
            <a:r>
              <a:rPr lang="en-US" sz="2400" b="1" u="sng" dirty="0"/>
              <a:t> 2: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 err="1"/>
              <a:t>Tentukan</a:t>
            </a:r>
            <a:r>
              <a:rPr lang="en-US" sz="2400" dirty="0"/>
              <a:t> 2 centroid </a:t>
            </a:r>
            <a:r>
              <a:rPr lang="en-US" sz="2400" dirty="0" err="1"/>
              <a:t>awal</a:t>
            </a:r>
            <a:r>
              <a:rPr lang="en-US" sz="2400" dirty="0"/>
              <a:t> (k=2) </a:t>
            </a:r>
            <a:r>
              <a:rPr lang="en-US" sz="2400" dirty="0" err="1"/>
              <a:t>untuk</a:t>
            </a:r>
            <a:r>
              <a:rPr lang="en-US" sz="2400" dirty="0"/>
              <a:t> 2 cluster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dibentuk</a:t>
            </a:r>
            <a:r>
              <a:rPr lang="en-US" sz="2400" dirty="0"/>
              <a:t>. </a:t>
            </a:r>
            <a:r>
              <a:rPr lang="en-US" sz="2400" dirty="0" err="1"/>
              <a:t>Misalnya</a:t>
            </a:r>
            <a:r>
              <a:rPr lang="en-US" sz="2400" dirty="0"/>
              <a:t>, </a:t>
            </a:r>
            <a:r>
              <a:rPr lang="en-US" sz="2400" dirty="0" err="1"/>
              <a:t>dipilih</a:t>
            </a:r>
            <a:r>
              <a:rPr lang="en-US" sz="2400" dirty="0"/>
              <a:t> 2 data </a:t>
            </a:r>
            <a:r>
              <a:rPr lang="en-US" sz="2400" dirty="0" err="1"/>
              <a:t>terjauh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m8=(0.5, 4.0) </a:t>
            </a:r>
            <a:r>
              <a:rPr lang="en-US" sz="2400" dirty="0" err="1"/>
              <a:t>dan</a:t>
            </a:r>
            <a:r>
              <a:rPr lang="en-US" sz="2400" dirty="0"/>
              <a:t> m11=(1.5, 0.5).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50243"/>
              </p:ext>
            </p:extLst>
          </p:nvPr>
        </p:nvGraphicFramePr>
        <p:xfrm>
          <a:off x="4785128" y="1799771"/>
          <a:ext cx="2857847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46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903546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050755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Jari-jari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24492"/>
              </p:ext>
            </p:extLst>
          </p:nvPr>
        </p:nvGraphicFramePr>
        <p:xfrm>
          <a:off x="8352745" y="1799771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(0.5, 4.0)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(1.5, 0.5)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1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57" y="1799771"/>
            <a:ext cx="3368440" cy="4377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Iterasi</a:t>
            </a:r>
            <a:r>
              <a:rPr lang="en-US" sz="2400" b="1" dirty="0"/>
              <a:t> 1</a:t>
            </a:r>
          </a:p>
          <a:p>
            <a:pPr marL="0" indent="0">
              <a:buNone/>
            </a:pPr>
            <a:r>
              <a:rPr lang="en-US" sz="2400" b="1" u="sng" dirty="0" err="1"/>
              <a:t>Langkah</a:t>
            </a:r>
            <a:r>
              <a:rPr lang="en-US" sz="2400" b="1" u="sng" dirty="0"/>
              <a:t> 3: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centroid.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1" u="sng" dirty="0" err="1"/>
              <a:t>Langkah</a:t>
            </a:r>
            <a:r>
              <a:rPr lang="en-US" sz="2400" b="1" u="sng" dirty="0"/>
              <a:t> 4</a:t>
            </a:r>
            <a:r>
              <a:rPr lang="en-US" sz="2400" dirty="0"/>
              <a:t>: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 err="1"/>
              <a:t>Masukkan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cluster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centroid </a:t>
            </a:r>
            <a:r>
              <a:rPr lang="en-US" sz="2400" dirty="0" err="1"/>
              <a:t>terdekat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03148"/>
              </p:ext>
            </p:extLst>
          </p:nvPr>
        </p:nvGraphicFramePr>
        <p:xfrm>
          <a:off x="4423873" y="1863148"/>
          <a:ext cx="3219103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672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1117852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83579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Centroid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 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 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3.64 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3.64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26305"/>
              </p:ext>
            </p:extLst>
          </p:nvPr>
        </p:nvGraphicFramePr>
        <p:xfrm>
          <a:off x="8145362" y="2184724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(0.5, 4.0)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(1.5, 0.5)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81475"/>
              </p:ext>
            </p:extLst>
          </p:nvPr>
        </p:nvGraphicFramePr>
        <p:xfrm>
          <a:off x="8145362" y="3872201"/>
          <a:ext cx="3462027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360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(0.50, 3.50)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1,2,3,4,5,6, 9,10,11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(1.07, 1.33)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66637" y="179977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6636" y="349753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6636" y="5243465"/>
            <a:ext cx="25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3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57" y="1799771"/>
            <a:ext cx="3368440" cy="4377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Iterasi</a:t>
            </a:r>
            <a:r>
              <a:rPr lang="en-US" sz="2400" b="1" dirty="0"/>
              <a:t> 2</a:t>
            </a:r>
          </a:p>
          <a:p>
            <a:pPr marL="0" indent="0">
              <a:buNone/>
            </a:pPr>
            <a:r>
              <a:rPr lang="en-US" sz="2400" b="1" u="sng" dirty="0" err="1"/>
              <a:t>Langkah</a:t>
            </a:r>
            <a:r>
              <a:rPr lang="en-US" sz="2400" b="1" u="sng" dirty="0"/>
              <a:t> 3: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b="1" i="1" dirty="0"/>
              <a:t>Euclidean </a:t>
            </a:r>
            <a:r>
              <a:rPr lang="en-US" sz="2400" dirty="0" err="1"/>
              <a:t>tiap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centroid.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1" u="sng" dirty="0" err="1"/>
              <a:t>Langkah</a:t>
            </a:r>
            <a:r>
              <a:rPr lang="en-US" sz="2400" b="1" u="sng" dirty="0"/>
              <a:t> 4</a:t>
            </a:r>
            <a:r>
              <a:rPr lang="en-US" sz="2400" dirty="0"/>
              <a:t>: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 err="1"/>
              <a:t>Masukkan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cluster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centroid </a:t>
            </a:r>
            <a:r>
              <a:rPr lang="en-US" sz="2400" dirty="0" err="1"/>
              <a:t>terdekat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59602"/>
              </p:ext>
            </p:extLst>
          </p:nvPr>
        </p:nvGraphicFramePr>
        <p:xfrm>
          <a:off x="4423873" y="1863148"/>
          <a:ext cx="3219103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672">
                  <a:extLst>
                    <a:ext uri="{9D8B030D-6E8A-4147-A177-3AD203B41FA5}">
                      <a16:colId xmlns:a16="http://schemas.microsoft.com/office/drawing/2014/main" val="1426558957"/>
                    </a:ext>
                  </a:extLst>
                </a:gridCol>
                <a:gridCol w="1117852">
                  <a:extLst>
                    <a:ext uri="{9D8B030D-6E8A-4147-A177-3AD203B41FA5}">
                      <a16:colId xmlns:a16="http://schemas.microsoft.com/office/drawing/2014/main" val="4049541412"/>
                    </a:ext>
                  </a:extLst>
                </a:gridCol>
                <a:gridCol w="1183579">
                  <a:extLst>
                    <a:ext uri="{9D8B030D-6E8A-4147-A177-3AD203B41FA5}">
                      <a16:colId xmlns:a16="http://schemas.microsoft.com/office/drawing/2014/main" val="2294222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Centroid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1.58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0.67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3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1.62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0.67 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5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2.55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0.34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1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3.04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0.84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81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1.50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1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2.50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0.66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040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1.76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65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2.73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1.80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0.80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3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2.69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0.55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576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3.16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0.94 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1608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14336"/>
              </p:ext>
            </p:extLst>
          </p:nvPr>
        </p:nvGraphicFramePr>
        <p:xfrm>
          <a:off x="8145362" y="2184724"/>
          <a:ext cx="3462027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122489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13187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(0.50, 3.50)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1,2,3,4,5,6, 9,10,11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(1.07, 1.33)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02567"/>
              </p:ext>
            </p:extLst>
          </p:nvPr>
        </p:nvGraphicFramePr>
        <p:xfrm>
          <a:off x="8145362" y="3872201"/>
          <a:ext cx="3462027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360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(0.50, 3.50)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1,2,3,4,5,6, 9,10,11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(1.07, 1.33)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66637" y="179977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6636" y="3497531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6636" y="5243465"/>
            <a:ext cx="25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perpindahan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9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inisialisasi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awal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583"/>
              </p:ext>
            </p:extLst>
          </p:nvPr>
        </p:nvGraphicFramePr>
        <p:xfrm>
          <a:off x="7402132" y="2974920"/>
          <a:ext cx="34620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069015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466661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(0.5, 4.0)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(1.5, 0.5)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44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proses clustering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iterasi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1)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3406" y="2236895"/>
            <a:ext cx="180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96661" y="2081692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3197850" y="3803124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92556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50843" y="3803124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87014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50843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0843" y="3089301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843" y="2365075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34286" y="3793486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34269" y="451694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34269" y="4913187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73085" y="5424462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58471" y="3408682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3401255" y="3803124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07846"/>
              </p:ext>
            </p:extLst>
          </p:nvPr>
        </p:nvGraphicFramePr>
        <p:xfrm>
          <a:off x="7402132" y="2974920"/>
          <a:ext cx="3462027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1">
                  <a:extLst>
                    <a:ext uri="{9D8B030D-6E8A-4147-A177-3AD203B41FA5}">
                      <a16:colId xmlns:a16="http://schemas.microsoft.com/office/drawing/2014/main" val="2116497065"/>
                    </a:ext>
                  </a:extLst>
                </a:gridCol>
                <a:gridCol w="1222923">
                  <a:extLst>
                    <a:ext uri="{9D8B030D-6E8A-4147-A177-3AD203B41FA5}">
                      <a16:colId xmlns:a16="http://schemas.microsoft.com/office/drawing/2014/main" val="2835576740"/>
                    </a:ext>
                  </a:extLst>
                </a:gridCol>
                <a:gridCol w="1312753">
                  <a:extLst>
                    <a:ext uri="{9D8B030D-6E8A-4147-A177-3AD203B41FA5}">
                      <a16:colId xmlns:a16="http://schemas.microsoft.com/office/drawing/2014/main" val="324860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Anggota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(0.50, 3.50)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7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1,2,3,4,5,6, 9,10,11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(1.07, 1.33)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4690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2494012" y="2709431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236207" y="4257274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209590" y="3542315"/>
            <a:ext cx="2190939" cy="1804702"/>
          </a:xfrm>
          <a:prstGeom prst="ellipse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09590" y="2236895"/>
            <a:ext cx="841428" cy="1171787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323406" y="4376661"/>
            <a:ext cx="2660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Konvergen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tidak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perpindahan</a:t>
            </a:r>
            <a:r>
              <a:rPr lang="en-US" dirty="0">
                <a:sym typeface="Wingdings" panose="05000000000000000000" pitchFamily="2" charset="2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5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682918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b="1" i="1" dirty="0"/>
              <a:t>Clustering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proses </a:t>
            </a:r>
            <a:r>
              <a:rPr lang="id-ID" dirty="0"/>
              <a:t>membagi kumpulan data (objek) ke dalam kelompok-kelompok yang disebut </a:t>
            </a:r>
            <a:r>
              <a:rPr lang="id-ID" b="1" i="1" dirty="0"/>
              <a:t>cluster</a:t>
            </a:r>
            <a:r>
              <a:rPr lang="id-ID" dirty="0"/>
              <a:t>. </a:t>
            </a:r>
            <a:endParaRPr lang="en-US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id-ID" dirty="0"/>
              <a:t>Cluster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id-ID" dirty="0"/>
              <a:t> kumpulan objek yang dikelompokkan berdasarkan </a:t>
            </a:r>
            <a:r>
              <a:rPr lang="id-ID" b="1" dirty="0"/>
              <a:t>kemiripan</a:t>
            </a:r>
            <a:r>
              <a:rPr lang="id-ID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.</a:t>
            </a:r>
            <a:endParaRPr lang="id-ID" dirty="0"/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Suatu</a:t>
            </a:r>
            <a:r>
              <a:rPr lang="en-US" dirty="0"/>
              <a:t> cluster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mirip</a:t>
            </a:r>
            <a:endParaRPr lang="en-US" dirty="0"/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cluster </a:t>
            </a:r>
            <a:r>
              <a:rPr lang="en-US" dirty="0" err="1"/>
              <a:t>berbeda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cluster yang lain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id-ID" dirty="0"/>
              <a:t>Kemiripan objek ditentukan menggunakan </a:t>
            </a:r>
            <a:r>
              <a:rPr lang="id-ID" b="1" dirty="0"/>
              <a:t>jarak</a:t>
            </a:r>
            <a:r>
              <a:rPr lang="id-ID" dirty="0"/>
              <a:t> (distance measure).</a:t>
            </a:r>
            <a:r>
              <a:rPr lang="en-US" dirty="0"/>
              <a:t> </a:t>
            </a: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mirip</a:t>
            </a:r>
            <a:r>
              <a:rPr lang="en-US" dirty="0"/>
              <a:t>,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yang </a:t>
            </a:r>
            <a:r>
              <a:rPr lang="en-US" dirty="0" err="1"/>
              <a:t>dekat</a:t>
            </a:r>
            <a:r>
              <a:rPr lang="en-US" dirty="0"/>
              <a:t> (</a:t>
            </a:r>
            <a:r>
              <a:rPr lang="en-US" dirty="0" err="1"/>
              <a:t>kecil</a:t>
            </a:r>
            <a:r>
              <a:rPr lang="en-US" dirty="0"/>
              <a:t>)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d-ID" dirty="0"/>
              <a:t>Clustering : </a:t>
            </a:r>
            <a:r>
              <a:rPr lang="en-US" altLang="id-ID" b="1" dirty="0"/>
              <a:t>unsupervised learning</a:t>
            </a:r>
            <a:r>
              <a:rPr lang="en-US" altLang="id-ID" dirty="0"/>
              <a:t>, </a:t>
            </a:r>
            <a:r>
              <a:rPr lang="en-US" altLang="id-ID" b="1" dirty="0"/>
              <a:t>no predefined classes</a:t>
            </a:r>
            <a:r>
              <a:rPr lang="en-US" altLang="id-ID" dirty="0"/>
              <a:t>.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id-ID" altLang="id-ID" dirty="0"/>
              <a:t>Membantu user memahami struktur dalam kumpulan objek</a:t>
            </a:r>
            <a:endParaRPr lang="en-US" altLang="id-ID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9457" y="767002"/>
            <a:ext cx="1114793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Perbandingan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hasil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35681"/>
              </p:ext>
            </p:extLst>
          </p:nvPr>
        </p:nvGraphicFramePr>
        <p:xfrm>
          <a:off x="1511855" y="1811497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2713044" y="3532929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07750" y="424675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66037" y="3532929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02208" y="464299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66037" y="424675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066037" y="2819106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66037" y="2094880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49480" y="3523291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49463" y="424675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49463" y="464299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388279" y="5154267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3665" y="3138487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35" name="Oval 34"/>
          <p:cNvSpPr/>
          <p:nvPr/>
        </p:nvSpPr>
        <p:spPr>
          <a:xfrm>
            <a:off x="2916449" y="3532929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/>
          <p:cNvSpPr/>
          <p:nvPr/>
        </p:nvSpPr>
        <p:spPr>
          <a:xfrm>
            <a:off x="2470943" y="3156874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2804704" y="4384072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621723" y="1887982"/>
            <a:ext cx="2248120" cy="2088479"/>
          </a:xfrm>
          <a:prstGeom prst="ellipse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15185" y="4064161"/>
            <a:ext cx="2218099" cy="896414"/>
          </a:xfrm>
          <a:prstGeom prst="ellipse">
            <a:avLst/>
          </a:prstGeom>
          <a:solidFill>
            <a:schemeClr val="accent6">
              <a:alpha val="2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83662"/>
              </p:ext>
            </p:extLst>
          </p:nvPr>
        </p:nvGraphicFramePr>
        <p:xfrm>
          <a:off x="5973038" y="1811497"/>
          <a:ext cx="2560320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33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21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8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65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40" name="Oval 39"/>
          <p:cNvSpPr/>
          <p:nvPr/>
        </p:nvSpPr>
        <p:spPr>
          <a:xfrm>
            <a:off x="7174227" y="3532929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68933" y="424675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527220" y="3532929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63391" y="464299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527220" y="424675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527220" y="2819106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27220" y="2094880"/>
            <a:ext cx="157942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810663" y="3523291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810646" y="424675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810646" y="4642992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49462" y="5154267"/>
            <a:ext cx="9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Jari-jari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34848" y="3138487"/>
            <a:ext cx="7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Tinggi</a:t>
            </a:r>
          </a:p>
        </p:txBody>
      </p:sp>
      <p:sp>
        <p:nvSpPr>
          <p:cNvPr id="52" name="Oval 51"/>
          <p:cNvSpPr/>
          <p:nvPr/>
        </p:nvSpPr>
        <p:spPr>
          <a:xfrm>
            <a:off x="7377632" y="3532929"/>
            <a:ext cx="157942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6470389" y="2439236"/>
            <a:ext cx="271604" cy="2079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/>
          <p:cNvSpPr/>
          <p:nvPr/>
        </p:nvSpPr>
        <p:spPr>
          <a:xfrm>
            <a:off x="7212584" y="3987079"/>
            <a:ext cx="271604" cy="207990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185967" y="3272120"/>
            <a:ext cx="2190939" cy="1804702"/>
          </a:xfrm>
          <a:prstGeom prst="ellipse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85967" y="1966700"/>
            <a:ext cx="841428" cy="1171787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85442" y="5493842"/>
            <a:ext cx="307758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Hasil</a:t>
            </a:r>
            <a:r>
              <a:rPr lang="en-US" dirty="0"/>
              <a:t> clustering </a:t>
            </a:r>
            <a:r>
              <a:rPr lang="en-US" dirty="0" err="1"/>
              <a:t>dengan</a:t>
            </a:r>
            <a:r>
              <a:rPr lang="en-US" dirty="0"/>
              <a:t> k=2.</a:t>
            </a:r>
          </a:p>
          <a:p>
            <a:r>
              <a:rPr lang="en-US" dirty="0" err="1"/>
              <a:t>Dipilih</a:t>
            </a:r>
            <a:r>
              <a:rPr lang="en-US" dirty="0"/>
              <a:t> 2 data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centroid </a:t>
            </a:r>
            <a:r>
              <a:rPr lang="en-US" dirty="0" err="1"/>
              <a:t>awal</a:t>
            </a:r>
            <a:r>
              <a:rPr lang="en-US" dirty="0"/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14406" y="5509329"/>
            <a:ext cx="307758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Hasil</a:t>
            </a:r>
            <a:r>
              <a:rPr lang="en-US" dirty="0"/>
              <a:t> clustering </a:t>
            </a:r>
            <a:r>
              <a:rPr lang="en-US" dirty="0" err="1"/>
              <a:t>dengan</a:t>
            </a:r>
            <a:r>
              <a:rPr lang="en-US" dirty="0"/>
              <a:t> k=2.</a:t>
            </a:r>
          </a:p>
          <a:p>
            <a:r>
              <a:rPr lang="en-US" dirty="0" err="1"/>
              <a:t>Dipilih</a:t>
            </a:r>
            <a:r>
              <a:rPr lang="en-US" dirty="0"/>
              <a:t> 2 data </a:t>
            </a:r>
            <a:r>
              <a:rPr lang="en-US" dirty="0" err="1"/>
              <a:t>terjauh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centroid </a:t>
            </a:r>
            <a:r>
              <a:rPr lang="en-US" dirty="0" err="1"/>
              <a:t>awal</a:t>
            </a:r>
            <a:r>
              <a:rPr lang="en-US" dirty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33712" y="2003537"/>
            <a:ext cx="2263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k=3 </a:t>
            </a:r>
            <a:r>
              <a:rPr lang="en-US" dirty="0" err="1"/>
              <a:t>atau</a:t>
            </a:r>
            <a:r>
              <a:rPr lang="en-US" dirty="0"/>
              <a:t> 4?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clustering yang </a:t>
            </a:r>
            <a:r>
              <a:rPr lang="en-US" dirty="0" err="1"/>
              <a:t>terbaik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2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059792"/>
            <a:ext cx="1057944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Fakta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tentang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k-means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053314"/>
            <a:ext cx="11485661" cy="4123649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clustering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/>
              <a:t>O(</a:t>
            </a:r>
            <a:r>
              <a:rPr lang="en-US" b="1" dirty="0" err="1"/>
              <a:t>tkn</a:t>
            </a:r>
            <a:r>
              <a:rPr lang="en-US" b="1" dirty="0"/>
              <a:t>).</a:t>
            </a:r>
            <a:r>
              <a:rPr lang="en-US" dirty="0"/>
              <a:t> </a:t>
            </a: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b="1" i="1" dirty="0"/>
              <a:t>n</a:t>
            </a:r>
            <a:r>
              <a:rPr lang="en-US" dirty="0"/>
              <a:t>: </a:t>
            </a:r>
            <a:r>
              <a:rPr lang="en-US" dirty="0" err="1"/>
              <a:t>jumlah</a:t>
            </a:r>
            <a:r>
              <a:rPr lang="en-US" dirty="0"/>
              <a:t> data</a:t>
            </a: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b="1" i="1" dirty="0"/>
              <a:t>k</a:t>
            </a:r>
            <a:r>
              <a:rPr lang="en-US" dirty="0"/>
              <a:t>: </a:t>
            </a:r>
            <a:r>
              <a:rPr lang="en-US" dirty="0" err="1"/>
              <a:t>jumlah</a:t>
            </a:r>
            <a:r>
              <a:rPr lang="en-US" dirty="0"/>
              <a:t> cluster</a:t>
            </a: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b="1" i="1" dirty="0"/>
              <a:t>t</a:t>
            </a:r>
            <a:r>
              <a:rPr lang="en-US" dirty="0"/>
              <a:t>: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iterasi</a:t>
            </a:r>
            <a:endParaRPr lang="en-US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Jumlah</a:t>
            </a:r>
            <a:r>
              <a:rPr lang="en-US" dirty="0"/>
              <a:t> cluster, </a:t>
            </a:r>
            <a:r>
              <a:rPr lang="en-US" b="1" i="1" dirty="0"/>
              <a:t>k</a:t>
            </a:r>
            <a:r>
              <a:rPr lang="en-US" dirty="0"/>
              <a:t>,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di </a:t>
            </a:r>
            <a:r>
              <a:rPr lang="en-US" dirty="0" err="1"/>
              <a:t>awal</a:t>
            </a:r>
            <a:r>
              <a:rPr lang="en-US" dirty="0"/>
              <a:t>. 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Hasil</a:t>
            </a:r>
            <a:r>
              <a:rPr lang="en-US" dirty="0"/>
              <a:t> clustering sensitive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b="1" i="1" dirty="0"/>
              <a:t>initial condition</a:t>
            </a:r>
            <a:r>
              <a:rPr lang="en-US" dirty="0"/>
              <a:t>.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centroid </a:t>
            </a:r>
            <a:r>
              <a:rPr lang="en-US" dirty="0" err="1"/>
              <a:t>awal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cluster yang </a:t>
            </a:r>
            <a:r>
              <a:rPr lang="en-US" dirty="0" err="1"/>
              <a:t>berbeda</a:t>
            </a:r>
            <a:r>
              <a:rPr lang="en-US" dirty="0"/>
              <a:t>. 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terjebak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i="1" dirty="0"/>
              <a:t>local optimum</a:t>
            </a:r>
            <a:r>
              <a:rPr lang="en-US" dirty="0"/>
              <a:t>.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059792"/>
            <a:ext cx="1057944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Diskusi: Inisialisasi centroid secara random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053314"/>
            <a:ext cx="11485661" cy="4123649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d-ID" sz="2600" dirty="0" err="1"/>
              <a:t>Hasil</a:t>
            </a:r>
            <a:r>
              <a:rPr lang="en-US" altLang="id-ID" sz="2600" dirty="0"/>
              <a:t> clustering </a:t>
            </a:r>
            <a:r>
              <a:rPr lang="en-US" altLang="id-ID" sz="2600" dirty="0" err="1"/>
              <a:t>bisa</a:t>
            </a:r>
            <a:r>
              <a:rPr lang="en-US" altLang="id-ID" sz="2600" dirty="0"/>
              <a:t> </a:t>
            </a:r>
            <a:r>
              <a:rPr lang="en-US" altLang="id-ID" sz="2600" dirty="0" err="1"/>
              <a:t>sangat</a:t>
            </a:r>
            <a:r>
              <a:rPr lang="en-US" altLang="id-ID" sz="2600" dirty="0"/>
              <a:t> </a:t>
            </a:r>
            <a:r>
              <a:rPr lang="en-US" altLang="id-ID" sz="2600" dirty="0" err="1"/>
              <a:t>berbeda</a:t>
            </a:r>
            <a:r>
              <a:rPr lang="en-US" altLang="id-ID" sz="2600" dirty="0"/>
              <a:t> </a:t>
            </a:r>
            <a:r>
              <a:rPr lang="en-US" altLang="id-ID" sz="2600" dirty="0" err="1"/>
              <a:t>tergantung</a:t>
            </a:r>
            <a:r>
              <a:rPr lang="en-US" altLang="id-ID" sz="2600" dirty="0"/>
              <a:t> </a:t>
            </a:r>
            <a:r>
              <a:rPr lang="en-US" altLang="id-ID" sz="2600" dirty="0" err="1"/>
              <a:t>pada</a:t>
            </a:r>
            <a:r>
              <a:rPr lang="en-US" altLang="id-ID" sz="2600" dirty="0"/>
              <a:t> </a:t>
            </a:r>
            <a:r>
              <a:rPr lang="en-US" altLang="id-ID" sz="2600" dirty="0" err="1"/>
              <a:t>pemilihan</a:t>
            </a:r>
            <a:r>
              <a:rPr lang="en-US" altLang="id-ID" sz="2600" dirty="0"/>
              <a:t> </a:t>
            </a:r>
            <a:r>
              <a:rPr lang="en-US" altLang="id-ID" sz="2600" dirty="0" err="1"/>
              <a:t>jumlah</a:t>
            </a:r>
            <a:r>
              <a:rPr lang="en-US" altLang="id-ID" sz="2600" dirty="0"/>
              <a:t> </a:t>
            </a:r>
            <a:r>
              <a:rPr lang="en-US" altLang="id-ID" sz="2600" dirty="0" err="1"/>
              <a:t>dan</a:t>
            </a:r>
            <a:r>
              <a:rPr lang="en-US" altLang="id-ID" sz="2600" dirty="0"/>
              <a:t> </a:t>
            </a:r>
            <a:r>
              <a:rPr lang="en-US" altLang="id-ID" sz="2600" dirty="0" err="1"/>
              <a:t>posisi</a:t>
            </a:r>
            <a:r>
              <a:rPr lang="en-US" altLang="id-ID" sz="2600" dirty="0"/>
              <a:t> </a:t>
            </a:r>
            <a:r>
              <a:rPr lang="en-US" altLang="id-ID" sz="2600" dirty="0" err="1"/>
              <a:t>awal</a:t>
            </a:r>
            <a:r>
              <a:rPr lang="en-US" altLang="id-ID" sz="2600" dirty="0"/>
              <a:t> centroid. 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 err="1"/>
              <a:t>Algoritma</a:t>
            </a:r>
            <a:r>
              <a:rPr lang="en-US" sz="2600" dirty="0"/>
              <a:t> </a:t>
            </a:r>
            <a:r>
              <a:rPr lang="en-US" sz="2600" dirty="0" err="1"/>
              <a:t>bisa</a:t>
            </a:r>
            <a:r>
              <a:rPr lang="en-US" sz="2600" dirty="0"/>
              <a:t> </a:t>
            </a:r>
            <a:r>
              <a:rPr lang="en-US" sz="2600" dirty="0" err="1"/>
              <a:t>terjebak</a:t>
            </a:r>
            <a:r>
              <a:rPr lang="en-US" sz="2600" dirty="0"/>
              <a:t> </a:t>
            </a:r>
            <a:r>
              <a:rPr lang="en-US" sz="2600" dirty="0" err="1"/>
              <a:t>pada</a:t>
            </a:r>
            <a:r>
              <a:rPr lang="en-US" sz="2600" dirty="0"/>
              <a:t> </a:t>
            </a:r>
            <a:r>
              <a:rPr lang="en-US" sz="2600" b="1" i="1" dirty="0"/>
              <a:t>local optimum</a:t>
            </a:r>
            <a:r>
              <a:rPr lang="en-US" sz="2600" dirty="0"/>
              <a:t>.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d-ID" sz="2600" dirty="0" err="1"/>
              <a:t>Bagaimana</a:t>
            </a:r>
            <a:r>
              <a:rPr lang="en-US" altLang="id-ID" sz="2600" dirty="0"/>
              <a:t> </a:t>
            </a:r>
            <a:r>
              <a:rPr lang="en-US" altLang="id-ID" sz="2600" dirty="0" err="1"/>
              <a:t>meningkatkan</a:t>
            </a:r>
            <a:r>
              <a:rPr lang="en-US" altLang="id-ID" sz="2600" dirty="0"/>
              <a:t> </a:t>
            </a:r>
            <a:r>
              <a:rPr lang="en-US" altLang="id-ID" sz="2600" dirty="0" err="1"/>
              <a:t>peluang</a:t>
            </a:r>
            <a:r>
              <a:rPr lang="en-US" altLang="id-ID" sz="2600" dirty="0"/>
              <a:t> </a:t>
            </a:r>
            <a:r>
              <a:rPr lang="en-US" altLang="id-ID" sz="2600" dirty="0" err="1"/>
              <a:t>untuk</a:t>
            </a:r>
            <a:r>
              <a:rPr lang="en-US" altLang="id-ID" sz="2600" dirty="0"/>
              <a:t> </a:t>
            </a:r>
            <a:r>
              <a:rPr lang="en-US" altLang="id-ID" sz="2600" dirty="0" err="1"/>
              <a:t>mendapat</a:t>
            </a:r>
            <a:r>
              <a:rPr lang="en-US" altLang="id-ID" sz="2600" dirty="0"/>
              <a:t> </a:t>
            </a:r>
            <a:r>
              <a:rPr lang="en-US" altLang="id-ID" sz="2600" dirty="0" err="1"/>
              <a:t>hasil</a:t>
            </a:r>
            <a:r>
              <a:rPr lang="en-US" altLang="id-ID" sz="2600" dirty="0"/>
              <a:t> yang </a:t>
            </a:r>
            <a:r>
              <a:rPr lang="en-US" altLang="id-ID" sz="2600" b="1" i="1" dirty="0"/>
              <a:t>global optimum</a:t>
            </a:r>
            <a:r>
              <a:rPr lang="en-US" altLang="id-ID" sz="2600" dirty="0"/>
              <a:t>?</a:t>
            </a: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d-ID" sz="2200" dirty="0" err="1">
                <a:sym typeface="Wingdings" panose="05000000000000000000" pitchFamily="2" charset="2"/>
              </a:rPr>
              <a:t>Jalankan</a:t>
            </a:r>
            <a:r>
              <a:rPr lang="en-US" altLang="id-ID" sz="2200" dirty="0">
                <a:sym typeface="Wingdings" panose="05000000000000000000" pitchFamily="2" charset="2"/>
              </a:rPr>
              <a:t> </a:t>
            </a:r>
            <a:r>
              <a:rPr lang="en-US" altLang="id-ID" sz="2200" dirty="0" err="1">
                <a:sym typeface="Wingdings" panose="05000000000000000000" pitchFamily="2" charset="2"/>
              </a:rPr>
              <a:t>algoritma</a:t>
            </a:r>
            <a:r>
              <a:rPr lang="en-US" altLang="id-ID" sz="2200" dirty="0">
                <a:sym typeface="Wingdings" panose="05000000000000000000" pitchFamily="2" charset="2"/>
              </a:rPr>
              <a:t> </a:t>
            </a:r>
            <a:r>
              <a:rPr lang="en-US" altLang="id-ID" sz="2200" dirty="0" err="1">
                <a:sym typeface="Wingdings" panose="05000000000000000000" pitchFamily="2" charset="2"/>
              </a:rPr>
              <a:t>menggunakan</a:t>
            </a:r>
            <a:r>
              <a:rPr lang="en-US" altLang="id-ID" sz="2200" dirty="0">
                <a:sym typeface="Wingdings" panose="05000000000000000000" pitchFamily="2" charset="2"/>
              </a:rPr>
              <a:t> </a:t>
            </a:r>
            <a:r>
              <a:rPr lang="en-US" altLang="id-ID" sz="2200" dirty="0" err="1">
                <a:sym typeface="Wingdings" panose="05000000000000000000" pitchFamily="2" charset="2"/>
              </a:rPr>
              <a:t>nilai</a:t>
            </a:r>
            <a:r>
              <a:rPr lang="en-US" altLang="id-ID" sz="2200" dirty="0">
                <a:sym typeface="Wingdings" panose="05000000000000000000" pitchFamily="2" charset="2"/>
              </a:rPr>
              <a:t> </a:t>
            </a:r>
            <a:r>
              <a:rPr lang="en-US" altLang="id-ID" sz="2200" dirty="0" err="1">
                <a:sym typeface="Wingdings" panose="05000000000000000000" pitchFamily="2" charset="2"/>
              </a:rPr>
              <a:t>awal</a:t>
            </a:r>
            <a:r>
              <a:rPr lang="en-US" altLang="id-ID" sz="2200" dirty="0">
                <a:sym typeface="Wingdings" panose="05000000000000000000" pitchFamily="2" charset="2"/>
              </a:rPr>
              <a:t> yang </a:t>
            </a:r>
            <a:r>
              <a:rPr lang="en-US" altLang="id-ID" sz="2200" dirty="0" err="1">
                <a:sym typeface="Wingdings" panose="05000000000000000000" pitchFamily="2" charset="2"/>
              </a:rPr>
              <a:t>berbeda-beda</a:t>
            </a:r>
            <a:endParaRPr lang="en-US" altLang="id-ID" sz="2200" dirty="0">
              <a:sym typeface="Wingdings" panose="05000000000000000000" pitchFamily="2" charset="2"/>
            </a:endParaRPr>
          </a:p>
          <a:p>
            <a:pPr marL="798513" lvl="1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id-ID" sz="2200" dirty="0" err="1">
                <a:sym typeface="Wingdings" panose="05000000000000000000" pitchFamily="2" charset="2"/>
              </a:rPr>
              <a:t>Pilih</a:t>
            </a:r>
            <a:r>
              <a:rPr lang="en-US" altLang="id-ID" sz="2200" dirty="0">
                <a:sym typeface="Wingdings" panose="05000000000000000000" pitchFamily="2" charset="2"/>
              </a:rPr>
              <a:t> </a:t>
            </a:r>
            <a:r>
              <a:rPr lang="en-US" altLang="id-ID" sz="2200" dirty="0" err="1">
                <a:sym typeface="Wingdings" panose="05000000000000000000" pitchFamily="2" charset="2"/>
              </a:rPr>
              <a:t>hasil</a:t>
            </a:r>
            <a:r>
              <a:rPr lang="en-US" altLang="id-ID" sz="2200" dirty="0">
                <a:sym typeface="Wingdings" panose="05000000000000000000" pitchFamily="2" charset="2"/>
              </a:rPr>
              <a:t> clustering yang paling optimal</a:t>
            </a:r>
            <a:endParaRPr lang="en-US" sz="2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5113687" y="3212571"/>
            <a:ext cx="2828515" cy="1910099"/>
            <a:chOff x="3216" y="2306"/>
            <a:chExt cx="1920" cy="1734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306"/>
              <a:ext cx="1917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3408" y="3705"/>
              <a:ext cx="1728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Sub-optimal Clustering</a:t>
              </a:r>
            </a:p>
          </p:txBody>
        </p:sp>
      </p:grpSp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2397585" y="3212571"/>
            <a:ext cx="2664296" cy="1910099"/>
            <a:chOff x="624" y="2306"/>
            <a:chExt cx="1917" cy="1734"/>
          </a:xfrm>
        </p:grpSpPr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06"/>
              <a:ext cx="1917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912" y="3705"/>
              <a:ext cx="1440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Optimal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3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059792"/>
            <a:ext cx="1057944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Diskusi: Inisialisasi centroid secara random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0" y="2316981"/>
                <a:ext cx="6065632" cy="32003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200" dirty="0"/>
                  <a:t>=</a:t>
                </a:r>
                <a:r>
                  <a:rPr lang="en-US" sz="2200" dirty="0" err="1"/>
                  <a:t>indeks</a:t>
                </a:r>
                <a:r>
                  <a:rPr lang="en-US" sz="2200" dirty="0"/>
                  <a:t> cluster (1,2, …, </a:t>
                </a:r>
                <a:r>
                  <a:rPr lang="en-US" sz="2200" i="1" dirty="0"/>
                  <a:t>k</a:t>
                </a:r>
                <a:r>
                  <a:rPr lang="en-US" sz="2200" dirty="0"/>
                  <a:t>) </a:t>
                </a:r>
                <a:r>
                  <a:rPr lang="en-US" sz="2200" dirty="0" err="1"/>
                  <a:t>dari</a:t>
                </a:r>
                <a:r>
                  <a:rPr lang="en-US" sz="2200" dirty="0"/>
                  <a:t>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sz="2200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=centroid cluster </a:t>
                </a:r>
                <a:r>
                  <a:rPr lang="en-US" sz="2200" i="1" dirty="0"/>
                  <a:t>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200" i="1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en-US" sz="2200" i="1" dirty="0"/>
                  <a:t>=centroid </a:t>
                </a:r>
                <a:r>
                  <a:rPr lang="en-US" sz="2200" i="1" dirty="0" err="1"/>
                  <a:t>dari</a:t>
                </a:r>
                <a:r>
                  <a:rPr lang="en-US" sz="2200" i="1" dirty="0"/>
                  <a:t> cluster yang </a:t>
                </a:r>
                <a:r>
                  <a:rPr lang="en-US" sz="2200" i="1" dirty="0" err="1"/>
                  <a:t>beranggotakan</a:t>
                </a:r>
                <a:r>
                  <a:rPr lang="en-US" sz="2200" i="1" dirty="0"/>
                  <a:t> </a:t>
                </a:r>
                <a:r>
                  <a:rPr lang="en-US" sz="2200" dirty="0"/>
                  <a:t>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sz="2200" i="1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200" i="1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200" i="1" dirty="0" err="1"/>
                  <a:t>Tujuan</a:t>
                </a:r>
                <a:r>
                  <a:rPr lang="en-US" sz="2200" i="1" dirty="0"/>
                  <a:t> </a:t>
                </a:r>
                <a:r>
                  <a:rPr lang="en-US" sz="2200" i="1" dirty="0" err="1"/>
                  <a:t>optimasi</a:t>
                </a:r>
                <a:r>
                  <a:rPr lang="en-US" sz="2200" i="1" dirty="0"/>
                  <a:t>:</a:t>
                </a:r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  </a:t>
                </a:r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200" dirty="0"/>
                  <a:t> </a:t>
                </a:r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200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200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0" y="2316981"/>
                <a:ext cx="6065632" cy="3200330"/>
              </a:xfrm>
              <a:blipFill>
                <a:blip r:embed="rId5"/>
                <a:stretch>
                  <a:fillRect l="-1307" t="-2857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1620" y="2316981"/>
                <a:ext cx="4874140" cy="33433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Font typeface="Arial" panose="020B0604020202020204" pitchFamily="34" charset="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200" dirty="0"/>
                  <a:t>For </a:t>
                </a:r>
                <a:r>
                  <a:rPr lang="en-US" sz="2200" dirty="0" err="1"/>
                  <a:t>i</a:t>
                </a:r>
                <a:r>
                  <a:rPr lang="en-US" sz="2200" dirty="0"/>
                  <a:t>=1 to 100 {</a:t>
                </a:r>
              </a:p>
              <a:p>
                <a:pPr marL="457200" lvl="1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Font typeface="Arial" panose="020B0604020202020204" pitchFamily="34" charset="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 err="1"/>
                  <a:t>Inisialiasi</a:t>
                </a:r>
                <a:r>
                  <a:rPr lang="en-US" sz="1800" dirty="0"/>
                  <a:t> centroid </a:t>
                </a:r>
                <a:r>
                  <a:rPr lang="en-US" sz="1800" dirty="0" err="1"/>
                  <a:t>secara</a:t>
                </a:r>
                <a:r>
                  <a:rPr lang="en-US" sz="1800" dirty="0"/>
                  <a:t> random</a:t>
                </a:r>
              </a:p>
              <a:p>
                <a:pPr marL="457200" lvl="1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 err="1"/>
                  <a:t>Jalankan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algoritma</a:t>
                </a:r>
                <a:r>
                  <a:rPr lang="en-US" sz="1800" dirty="0"/>
                  <a:t> k-means. </a:t>
                </a:r>
                <a:r>
                  <a:rPr lang="en-US" sz="1800" dirty="0" err="1"/>
                  <a:t>Hasil</a:t>
                </a:r>
                <a:r>
                  <a:rPr lang="en-US" sz="1800" dirty="0"/>
                  <a:t>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457200" lvl="1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1800" dirty="0" err="1"/>
                  <a:t>Hitung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fungsi</a:t>
                </a:r>
                <a:r>
                  <a:rPr lang="en-US" sz="1800" dirty="0"/>
                  <a:t> cost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Font typeface="Arial" panose="020B0604020202020204" pitchFamily="34" charset="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200" dirty="0"/>
                  <a:t>}</a:t>
                </a:r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Font typeface="Arial" panose="020B0604020202020204" pitchFamily="34" charset="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en-US" sz="2200" dirty="0"/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Font typeface="Arial" panose="020B0604020202020204" pitchFamily="34" charset="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200" dirty="0" err="1"/>
                  <a:t>Pilih</a:t>
                </a:r>
                <a:r>
                  <a:rPr lang="en-US" sz="2200" dirty="0"/>
                  <a:t> </a:t>
                </a:r>
                <a:r>
                  <a:rPr lang="en-US" sz="2200" dirty="0" err="1"/>
                  <a:t>hasil</a:t>
                </a:r>
                <a:r>
                  <a:rPr lang="en-US" sz="2200" dirty="0"/>
                  <a:t> clustering </a:t>
                </a:r>
                <a:r>
                  <a:rPr lang="en-US" sz="2200" dirty="0" err="1"/>
                  <a:t>dengan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nilai</a:t>
                </a:r>
                <a:r>
                  <a:rPr lang="en-US" sz="2200" dirty="0"/>
                  <a:t> </a:t>
                </a:r>
              </a:p>
              <a:p>
                <a:pPr marL="0" indent="0">
                  <a:lnSpc>
                    <a:spcPct val="80000"/>
                  </a:lnSpc>
                  <a:spcBef>
                    <a:spcPts val="600"/>
                  </a:spcBef>
                  <a:buClr>
                    <a:srgbClr val="666600"/>
                  </a:buClr>
                  <a:buSzPct val="75000"/>
                  <a:buNone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terkecil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AD83D92-31A0-4196-91D7-A515AC15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620" y="2316981"/>
                <a:ext cx="4874140" cy="3343364"/>
              </a:xfrm>
              <a:prstGeom prst="rect">
                <a:avLst/>
              </a:prstGeom>
              <a:blipFill>
                <a:blip r:embed="rId6"/>
                <a:stretch>
                  <a:fillRect l="-1625" t="-30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71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1059792"/>
            <a:ext cx="1057944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Diskusi: Pemilihan jumlah cluster, </a:t>
            </a:r>
            <a:r>
              <a:rPr lang="it-IT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053314"/>
            <a:ext cx="11485661" cy="4123649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023" y="2237668"/>
            <a:ext cx="4358995" cy="37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806278" y="968967"/>
            <a:ext cx="1057944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sz="4400" b="1" i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43481" y="1277910"/>
            <a:ext cx="9574959" cy="777240"/>
          </a:xfrm>
        </p:spPr>
        <p:txBody>
          <a:bodyPr>
            <a:normAutofit fontScale="90000"/>
          </a:bodyPr>
          <a:lstStyle/>
          <a:p>
            <a:r>
              <a:rPr lang="it-IT" dirty="0"/>
              <a:t>Kelebihan dan Kekurangan K-Means</a:t>
            </a:r>
            <a:endParaRPr lang="it-IT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3481" y="2254187"/>
            <a:ext cx="5562474" cy="392277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Kelebihan</a:t>
            </a:r>
            <a:endParaRPr lang="en-US" b="1" dirty="0"/>
          </a:p>
          <a:p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dipahami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6498189" y="2248119"/>
            <a:ext cx="5562474" cy="392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None/>
            </a:pPr>
            <a:r>
              <a:rPr lang="en-US" altLang="id-ID" b="1" dirty="0" err="1"/>
              <a:t>Kekurangan</a:t>
            </a:r>
            <a:endParaRPr lang="en-US" altLang="id-ID" b="1" dirty="0"/>
          </a:p>
          <a:p>
            <a:pPr marL="342900" indent="-342900"/>
            <a:r>
              <a:rPr lang="sv-SE" dirty="0"/>
              <a:t>Kualitas klaster tergantung pada pemilihan centroid awal dan nilai </a:t>
            </a:r>
            <a:r>
              <a:rPr lang="sv-SE" i="1" dirty="0"/>
              <a:t>K</a:t>
            </a:r>
            <a:r>
              <a:rPr lang="sv-SE" dirty="0"/>
              <a:t>.</a:t>
            </a:r>
          </a:p>
          <a:p>
            <a:pPr marL="342900" indent="-342900"/>
            <a:r>
              <a:rPr lang="en-US" altLang="id-ID" dirty="0" err="1"/>
              <a:t>Sangat</a:t>
            </a:r>
            <a:r>
              <a:rPr lang="en-US" altLang="id-ID" dirty="0"/>
              <a:t> </a:t>
            </a:r>
            <a:r>
              <a:rPr lang="en-US" altLang="id-ID" dirty="0" err="1"/>
              <a:t>sensitif</a:t>
            </a:r>
            <a:r>
              <a:rPr lang="en-US" altLang="id-ID" dirty="0"/>
              <a:t> </a:t>
            </a:r>
            <a:r>
              <a:rPr lang="en-US" altLang="id-ID" dirty="0" err="1"/>
              <a:t>terhadap</a:t>
            </a:r>
            <a:r>
              <a:rPr lang="en-US" altLang="id-ID" dirty="0"/>
              <a:t> outlier</a:t>
            </a:r>
          </a:p>
        </p:txBody>
      </p:sp>
    </p:spTree>
    <p:extLst>
      <p:ext uri="{BB962C8B-B14F-4D97-AF65-F5344CB8AC3E}">
        <p14:creationId xmlns:p14="http://schemas.microsoft.com/office/powerpoint/2010/main" val="98702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Keterbatasan</a:t>
            </a:r>
            <a:r>
              <a:rPr lang="en-US" dirty="0"/>
              <a:t>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 dirty="0"/>
              <a:t>K-means </a:t>
            </a:r>
            <a:r>
              <a:rPr lang="en-US" altLang="id-ID" dirty="0" err="1"/>
              <a:t>mengalami</a:t>
            </a:r>
            <a:r>
              <a:rPr lang="en-US" altLang="id-ID" dirty="0"/>
              <a:t> problem </a:t>
            </a:r>
            <a:r>
              <a:rPr lang="en-US" altLang="id-ID" dirty="0" err="1"/>
              <a:t>ketika</a:t>
            </a:r>
            <a:r>
              <a:rPr lang="en-US" altLang="id-ID" dirty="0"/>
              <a:t> cluster </a:t>
            </a:r>
            <a:r>
              <a:rPr lang="en-US" altLang="id-ID" dirty="0" err="1"/>
              <a:t>memiliki</a:t>
            </a:r>
            <a:r>
              <a:rPr lang="en-US" altLang="id-ID" dirty="0"/>
              <a:t> </a:t>
            </a:r>
            <a:r>
              <a:rPr lang="en-US" altLang="id-ID" dirty="0" err="1"/>
              <a:t>perbedaan</a:t>
            </a:r>
            <a:r>
              <a:rPr lang="en-US" altLang="id-ID" sz="4000" dirty="0"/>
              <a:t> </a:t>
            </a:r>
          </a:p>
          <a:p>
            <a:pPr lvl="1"/>
            <a:r>
              <a:rPr lang="en-US" altLang="id-ID" dirty="0"/>
              <a:t>Sizes (</a:t>
            </a:r>
            <a:r>
              <a:rPr lang="en-US" altLang="id-ID" dirty="0" err="1"/>
              <a:t>ukuran</a:t>
            </a:r>
            <a:r>
              <a:rPr lang="en-US" altLang="id-ID" dirty="0"/>
              <a:t>) </a:t>
            </a:r>
          </a:p>
          <a:p>
            <a:pPr lvl="1"/>
            <a:r>
              <a:rPr lang="en-US" altLang="id-ID" dirty="0"/>
              <a:t>Densities (</a:t>
            </a:r>
            <a:r>
              <a:rPr lang="en-US" altLang="id-ID" dirty="0" err="1"/>
              <a:t>kepadatan</a:t>
            </a:r>
            <a:r>
              <a:rPr lang="en-US" altLang="id-ID" dirty="0"/>
              <a:t>)</a:t>
            </a:r>
          </a:p>
          <a:p>
            <a:pPr lvl="1"/>
            <a:r>
              <a:rPr lang="en-US" altLang="id-ID" dirty="0"/>
              <a:t>Non-globular shapes</a:t>
            </a:r>
            <a:endParaRPr lang="en-US" altLang="id-ID" sz="2800" dirty="0"/>
          </a:p>
          <a:p>
            <a:r>
              <a:rPr lang="en-US" altLang="id-ID" dirty="0"/>
              <a:t>K-means </a:t>
            </a:r>
            <a:r>
              <a:rPr lang="en-US" altLang="id-ID" dirty="0" err="1"/>
              <a:t>memiliki</a:t>
            </a:r>
            <a:r>
              <a:rPr lang="en-US" altLang="id-ID" dirty="0"/>
              <a:t> problem </a:t>
            </a:r>
            <a:r>
              <a:rPr lang="en-US" altLang="id-ID" dirty="0" err="1"/>
              <a:t>ketika</a:t>
            </a:r>
            <a:r>
              <a:rPr lang="en-US" altLang="id-ID" dirty="0"/>
              <a:t> data </a:t>
            </a:r>
            <a:r>
              <a:rPr lang="en-US" altLang="id-ID" dirty="0" err="1"/>
              <a:t>berisi</a:t>
            </a:r>
            <a:r>
              <a:rPr lang="en-US" altLang="id-ID" dirty="0"/>
              <a:t> outlier.</a:t>
            </a:r>
          </a:p>
          <a:p>
            <a:r>
              <a:rPr lang="en-US" altLang="id-ID" dirty="0" err="1"/>
              <a:t>Jumlah</a:t>
            </a:r>
            <a:r>
              <a:rPr lang="en-US" altLang="id-ID" dirty="0"/>
              <a:t> cluster (K) </a:t>
            </a:r>
            <a:r>
              <a:rPr lang="en-US" altLang="id-ID" dirty="0" err="1"/>
              <a:t>sulit</a:t>
            </a:r>
            <a:r>
              <a:rPr lang="en-US" altLang="id-ID" dirty="0"/>
              <a:t> </a:t>
            </a:r>
            <a:r>
              <a:rPr lang="en-US" altLang="id-ID" dirty="0" err="1"/>
              <a:t>ditentukan</a:t>
            </a:r>
            <a:r>
              <a:rPr lang="en-US" altLang="id-ID" dirty="0"/>
              <a:t>.</a:t>
            </a:r>
          </a:p>
          <a:p>
            <a:endParaRPr lang="id-ID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17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Keterbatasan</a:t>
            </a:r>
            <a:r>
              <a:rPr lang="en-US" dirty="0"/>
              <a:t> K-Means: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Ukuran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851" t="34229" r="22549" b="28571"/>
          <a:stretch/>
        </p:blipFill>
        <p:spPr>
          <a:xfrm>
            <a:off x="2275730" y="2386775"/>
            <a:ext cx="7621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4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82" y="1277910"/>
            <a:ext cx="8311632" cy="7772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Keterbatasan</a:t>
            </a:r>
            <a:r>
              <a:rPr lang="en-US" dirty="0"/>
              <a:t> K-Means: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Kepadatan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050" t="34350" r="22376" b="28900"/>
          <a:stretch/>
        </p:blipFill>
        <p:spPr>
          <a:xfrm>
            <a:off x="1901226" y="2254187"/>
            <a:ext cx="770964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23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81" y="1277910"/>
            <a:ext cx="7868011" cy="7772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Keterbatasan</a:t>
            </a:r>
            <a:r>
              <a:rPr lang="en-US" dirty="0"/>
              <a:t> K-Means: </a:t>
            </a:r>
            <a:br>
              <a:rPr lang="en-US" dirty="0"/>
            </a:b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altLang="id-ID" dirty="0"/>
              <a:t>Non-globular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066" t="37270" r="23243" b="24257"/>
          <a:stretch/>
        </p:blipFill>
        <p:spPr>
          <a:xfrm>
            <a:off x="2563181" y="2254187"/>
            <a:ext cx="704625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0001-01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982" y="2289345"/>
            <a:ext cx="6103388" cy="3433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7709" y="2544724"/>
            <a:ext cx="4073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Kriteria</a:t>
            </a:r>
            <a:r>
              <a:rPr lang="en-US" sz="2800" dirty="0"/>
              <a:t> </a:t>
            </a:r>
            <a:r>
              <a:rPr lang="en-US" sz="2800" dirty="0" err="1"/>
              <a:t>kemiripan</a:t>
            </a:r>
            <a:r>
              <a:rPr lang="en-US" sz="2800" dirty="0"/>
              <a:t> </a:t>
            </a:r>
            <a:r>
              <a:rPr lang="en-US" sz="2800" dirty="0" err="1"/>
              <a:t>tabung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Warna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Jari-jari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jari-jari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387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81" y="1277910"/>
            <a:ext cx="8767622" cy="7772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Keterbatasan</a:t>
            </a:r>
            <a:r>
              <a:rPr lang="en-US" dirty="0"/>
              <a:t> K-Means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solusinya</a:t>
            </a:r>
            <a:r>
              <a:rPr lang="en-US" sz="2400" dirty="0"/>
              <a:t>: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cluster.</a:t>
            </a:r>
          </a:p>
          <a:p>
            <a:r>
              <a:rPr lang="en-US" sz="2400" dirty="0" err="1"/>
              <a:t>Temukan</a:t>
            </a:r>
            <a:r>
              <a:rPr lang="en-US" sz="2400" dirty="0"/>
              <a:t> </a:t>
            </a:r>
            <a:r>
              <a:rPr lang="en-US" sz="2400" dirty="0" err="1"/>
              <a:t>bagian-bagian</a:t>
            </a:r>
            <a:r>
              <a:rPr lang="en-US" sz="2400" dirty="0"/>
              <a:t> cluster,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disatukan</a:t>
            </a:r>
            <a:r>
              <a:rPr lang="en-US" sz="2400" dirty="0"/>
              <a:t> </a:t>
            </a:r>
            <a:r>
              <a:rPr lang="en-US" sz="2400" dirty="0" err="1"/>
              <a:t>kembali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753" t="35188" r="22647" b="28178"/>
          <a:stretch/>
        </p:blipFill>
        <p:spPr>
          <a:xfrm>
            <a:off x="2190937" y="3105339"/>
            <a:ext cx="6920166" cy="32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33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81" y="1277910"/>
            <a:ext cx="7868011" cy="777240"/>
          </a:xfrm>
        </p:spPr>
        <p:txBody>
          <a:bodyPr>
            <a:normAutofit/>
          </a:bodyPr>
          <a:lstStyle/>
          <a:p>
            <a:r>
              <a:rPr lang="en-US" dirty="0" err="1"/>
              <a:t>Variasi</a:t>
            </a:r>
            <a:r>
              <a:rPr lang="en-US" dirty="0"/>
              <a:t> K-Means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 dirty="0" err="1"/>
              <a:t>Apa</a:t>
            </a:r>
            <a:r>
              <a:rPr lang="en-US" altLang="id-ID" dirty="0"/>
              <a:t> yang </a:t>
            </a:r>
            <a:r>
              <a:rPr lang="en-US" altLang="id-ID" dirty="0" err="1"/>
              <a:t>harus</a:t>
            </a:r>
            <a:r>
              <a:rPr lang="en-US" altLang="id-ID" dirty="0"/>
              <a:t> </a:t>
            </a:r>
            <a:r>
              <a:rPr lang="en-US" altLang="id-ID" dirty="0" err="1"/>
              <a:t>dilakukan</a:t>
            </a:r>
            <a:r>
              <a:rPr lang="en-US" altLang="id-ID" dirty="0"/>
              <a:t> </a:t>
            </a:r>
            <a:r>
              <a:rPr lang="en-US" altLang="id-ID" dirty="0" err="1"/>
              <a:t>jika</a:t>
            </a:r>
            <a:r>
              <a:rPr lang="en-US" altLang="id-ID" dirty="0"/>
              <a:t> </a:t>
            </a:r>
            <a:r>
              <a:rPr lang="en-US" altLang="id-ID" dirty="0" err="1"/>
              <a:t>ada</a:t>
            </a:r>
            <a:r>
              <a:rPr lang="en-US" altLang="id-ID" dirty="0"/>
              <a:t> outliers?</a:t>
            </a:r>
          </a:p>
          <a:p>
            <a:r>
              <a:rPr lang="en-US" altLang="id-ID" b="1" dirty="0"/>
              <a:t>K-</a:t>
            </a:r>
            <a:r>
              <a:rPr lang="en-US" altLang="id-ID" b="1" dirty="0" err="1"/>
              <a:t>medoids</a:t>
            </a:r>
            <a:r>
              <a:rPr lang="en-US" altLang="id-ID" dirty="0"/>
              <a:t> – </a:t>
            </a:r>
            <a:r>
              <a:rPr lang="en-US" altLang="id-ID" dirty="0" err="1"/>
              <a:t>pengganti</a:t>
            </a:r>
            <a:r>
              <a:rPr lang="en-US" altLang="id-ID" dirty="0"/>
              <a:t> </a:t>
            </a:r>
            <a:r>
              <a:rPr lang="en-US" altLang="id-ID" b="1" dirty="0"/>
              <a:t>mean</a:t>
            </a:r>
            <a:r>
              <a:rPr lang="en-US" altLang="id-ID" dirty="0"/>
              <a:t>, </a:t>
            </a:r>
            <a:r>
              <a:rPr lang="en-US" altLang="id-ID" dirty="0" err="1"/>
              <a:t>menggunakan</a:t>
            </a:r>
            <a:r>
              <a:rPr lang="en-US" altLang="id-ID" dirty="0"/>
              <a:t> </a:t>
            </a:r>
            <a:r>
              <a:rPr lang="en-US" altLang="id-ID" b="1" dirty="0"/>
              <a:t>median</a:t>
            </a:r>
            <a:r>
              <a:rPr lang="en-US" altLang="id-ID" dirty="0"/>
              <a:t> (</a:t>
            </a:r>
            <a:r>
              <a:rPr lang="en-US" altLang="id-ID" dirty="0" err="1"/>
              <a:t>nilai</a:t>
            </a:r>
            <a:r>
              <a:rPr lang="en-US" altLang="id-ID" dirty="0"/>
              <a:t> </a:t>
            </a:r>
            <a:r>
              <a:rPr lang="en-US" altLang="id-ID" dirty="0" err="1"/>
              <a:t>tengah</a:t>
            </a:r>
            <a:r>
              <a:rPr lang="en-US" altLang="id-ID" dirty="0"/>
              <a:t>) </a:t>
            </a:r>
            <a:r>
              <a:rPr lang="en-US" altLang="id-ID" dirty="0" err="1"/>
              <a:t>untuk</a:t>
            </a:r>
            <a:r>
              <a:rPr lang="en-US" altLang="id-ID" dirty="0"/>
              <a:t> </a:t>
            </a:r>
            <a:r>
              <a:rPr lang="en-US" altLang="id-ID" dirty="0" err="1"/>
              <a:t>setiap</a:t>
            </a:r>
            <a:r>
              <a:rPr lang="en-US" altLang="id-ID" dirty="0"/>
              <a:t> cluster</a:t>
            </a:r>
          </a:p>
          <a:p>
            <a:pPr lvl="1"/>
            <a:r>
              <a:rPr lang="en-US" altLang="id-ID" dirty="0"/>
              <a:t>Mean 1, 3, 5, 7, 9 = </a:t>
            </a:r>
            <a:r>
              <a:rPr lang="en-US" altLang="id-ID" b="1" dirty="0"/>
              <a:t>5 </a:t>
            </a:r>
          </a:p>
          <a:p>
            <a:pPr lvl="1"/>
            <a:r>
              <a:rPr lang="en-US" altLang="id-ID" dirty="0"/>
              <a:t>Mean 1, 3, 5, 7, 1009 = </a:t>
            </a:r>
            <a:r>
              <a:rPr lang="en-US" altLang="id-ID" b="1" dirty="0"/>
              <a:t>205</a:t>
            </a:r>
          </a:p>
          <a:p>
            <a:pPr lvl="1"/>
            <a:r>
              <a:rPr lang="en-US" altLang="id-ID" dirty="0"/>
              <a:t>Median 1, 3, 5, 7, 1009 = </a:t>
            </a:r>
            <a:r>
              <a:rPr lang="en-US" altLang="id-ID" b="1" dirty="0"/>
              <a:t>5</a:t>
            </a:r>
          </a:p>
          <a:p>
            <a:pPr lvl="1"/>
            <a:r>
              <a:rPr lang="en-US" altLang="id-ID" dirty="0" err="1"/>
              <a:t>Kelebihan</a:t>
            </a:r>
            <a:r>
              <a:rPr lang="en-US" altLang="id-ID" dirty="0"/>
              <a:t> Median: </a:t>
            </a:r>
            <a:r>
              <a:rPr lang="en-US" altLang="id-ID" dirty="0" err="1"/>
              <a:t>tidak</a:t>
            </a:r>
            <a:r>
              <a:rPr lang="en-US" altLang="id-ID" dirty="0"/>
              <a:t> </a:t>
            </a:r>
            <a:r>
              <a:rPr lang="en-US" altLang="id-ID" dirty="0" err="1"/>
              <a:t>terpengaruh</a:t>
            </a:r>
            <a:r>
              <a:rPr lang="en-US" altLang="id-ID" dirty="0"/>
              <a:t> </a:t>
            </a:r>
            <a:r>
              <a:rPr lang="en-US" altLang="id-ID" dirty="0" err="1"/>
              <a:t>dengan</a:t>
            </a:r>
            <a:r>
              <a:rPr lang="en-US" altLang="id-ID" dirty="0"/>
              <a:t> </a:t>
            </a:r>
            <a:r>
              <a:rPr lang="en-US" altLang="id-ID" dirty="0" err="1"/>
              <a:t>nilai</a:t>
            </a:r>
            <a:r>
              <a:rPr lang="en-US" altLang="id-ID" dirty="0"/>
              <a:t> </a:t>
            </a:r>
            <a:r>
              <a:rPr lang="en-US" altLang="id-ID" dirty="0" err="1"/>
              <a:t>ekstrim</a:t>
            </a:r>
            <a:endParaRPr lang="en-US" altLang="id-ID" dirty="0"/>
          </a:p>
          <a:p>
            <a:pPr>
              <a:buFont typeface="Wingdings" pitchFamily="2" charset="2"/>
              <a:buNone/>
            </a:pPr>
            <a:endParaRPr lang="en-US" altLang="id-ID" dirty="0"/>
          </a:p>
        </p:txBody>
      </p:sp>
    </p:spTree>
    <p:extLst>
      <p:ext uri="{BB962C8B-B14F-4D97-AF65-F5344CB8AC3E}">
        <p14:creationId xmlns:p14="http://schemas.microsoft.com/office/powerpoint/2010/main" val="540135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K-Means Algorithm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data set is to be grouped into two clusters. 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39" y="2852937"/>
            <a:ext cx="4301250" cy="25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61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 K-Means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Step 1 :</a:t>
            </a:r>
            <a:r>
              <a:rPr lang="en-US" altLang="id-ID" dirty="0"/>
              <a:t> Pick a number (K) of cluster centers</a:t>
            </a:r>
            <a:r>
              <a:rPr lang="en-US" dirty="0"/>
              <a:t> Finding a sensible initial partition, let the A &amp; B values of the two individuals furthest apart (using the Euclidean distance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789040"/>
            <a:ext cx="528698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21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 K-Means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altLang="id-ID" dirty="0"/>
              <a:t>Assign every item to its nearest cluster center</a:t>
            </a:r>
          </a:p>
          <a:p>
            <a:r>
              <a:rPr lang="en-US" altLang="id-ID" dirty="0"/>
              <a:t>Step 3: Move each cluster center to the mean of its assigned items</a:t>
            </a:r>
          </a:p>
          <a:p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24" y="3789040"/>
            <a:ext cx="5472608" cy="269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3878552"/>
            <a:ext cx="3295542" cy="12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802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K-Means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 dirty="0"/>
              <a:t>Step 4: Repeat steps 2,3 until convergence (change in cluster assignments less than a threshold)</a:t>
            </a:r>
          </a:p>
          <a:p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3140968"/>
            <a:ext cx="375459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3282306"/>
            <a:ext cx="3590225" cy="133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rved Up Arrow 3"/>
          <p:cNvSpPr/>
          <p:nvPr/>
        </p:nvSpPr>
        <p:spPr>
          <a:xfrm rot="18946147">
            <a:off x="6187461" y="5028050"/>
            <a:ext cx="1795112" cy="7560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25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B9D0-E4B8-43A2-8E7E-0C4255C0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3880"/>
                </a:solidFill>
                <a:latin typeface="Avenir Next LT Pro" panose="020B0504020202020204" pitchFamily="34" charset="0"/>
              </a:rPr>
              <a:t>- TERIMA KASIH -</a:t>
            </a:r>
            <a:endParaRPr lang="en-ID" sz="3600" b="1" dirty="0">
              <a:solidFill>
                <a:srgbClr val="01388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68FB2-4E7C-4AD1-A093-0DB94453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75E989-A2A6-4122-A6DB-539E8F0ED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47709" y="2544724"/>
            <a:ext cx="4073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Kriteria</a:t>
            </a:r>
            <a:r>
              <a:rPr lang="en-US" sz="2800" dirty="0"/>
              <a:t> </a:t>
            </a:r>
            <a:r>
              <a:rPr lang="en-US" sz="2800" dirty="0" err="1"/>
              <a:t>kemiripan</a:t>
            </a:r>
            <a:r>
              <a:rPr lang="en-US" sz="2800" dirty="0"/>
              <a:t> </a:t>
            </a:r>
            <a:r>
              <a:rPr lang="en-US" sz="2800" dirty="0" err="1"/>
              <a:t>tabung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Warna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Jari-jari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jari-jari</a:t>
            </a:r>
            <a:endParaRPr lang="en-US" sz="2800" dirty="0"/>
          </a:p>
        </p:txBody>
      </p:sp>
      <p:pic>
        <p:nvPicPr>
          <p:cNvPr id="2" name="0140-02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829" y="2395974"/>
            <a:ext cx="6121830" cy="3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47709" y="2544724"/>
            <a:ext cx="4073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Kriteria</a:t>
            </a:r>
            <a:r>
              <a:rPr lang="en-US" sz="2800" dirty="0"/>
              <a:t> </a:t>
            </a:r>
            <a:r>
              <a:rPr lang="en-US" sz="2800" dirty="0" err="1"/>
              <a:t>kemiripan</a:t>
            </a:r>
            <a:r>
              <a:rPr lang="en-US" sz="2800" dirty="0"/>
              <a:t> </a:t>
            </a:r>
            <a:r>
              <a:rPr lang="en-US" sz="2800" dirty="0" err="1"/>
              <a:t>tabung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Warna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Tinggi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Jari-jari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jari-jari</a:t>
            </a:r>
            <a:endParaRPr lang="en-US" sz="2800" dirty="0"/>
          </a:p>
        </p:txBody>
      </p:sp>
      <p:pic>
        <p:nvPicPr>
          <p:cNvPr id="3" name="0240-03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982" y="2313894"/>
            <a:ext cx="6125597" cy="34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47709" y="2544724"/>
            <a:ext cx="4073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Kriteria</a:t>
            </a:r>
            <a:r>
              <a:rPr lang="en-US" sz="2800" dirty="0"/>
              <a:t> </a:t>
            </a:r>
            <a:r>
              <a:rPr lang="en-US" sz="2800" dirty="0" err="1"/>
              <a:t>kemiripan</a:t>
            </a:r>
            <a:r>
              <a:rPr lang="en-US" sz="2800" dirty="0"/>
              <a:t> </a:t>
            </a:r>
            <a:r>
              <a:rPr lang="en-US" sz="2800" dirty="0" err="1"/>
              <a:t>tabung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Warna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Jari-jari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jari-jari</a:t>
            </a:r>
            <a:endParaRPr lang="en-US" sz="2800" dirty="0"/>
          </a:p>
        </p:txBody>
      </p:sp>
      <p:pic>
        <p:nvPicPr>
          <p:cNvPr id="3" name="0340-04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7155" y="2408896"/>
            <a:ext cx="5926033" cy="33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1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791105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APA ITU </a:t>
            </a:r>
            <a:r>
              <a:rPr lang="id-ID" sz="4400" b="1" i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</a:t>
            </a:r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?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666600"/>
              </a:buClr>
              <a:buSzPct val="75000"/>
              <a:buFont typeface="Wingdings" panose="05000000000000000000" pitchFamily="2" charset="2"/>
              <a:buChar char="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47709" y="2544724"/>
            <a:ext cx="4073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Kriteria</a:t>
            </a:r>
            <a:r>
              <a:rPr lang="en-US" sz="2800" dirty="0"/>
              <a:t> </a:t>
            </a:r>
            <a:r>
              <a:rPr lang="en-US" sz="2800" dirty="0" err="1"/>
              <a:t>kemiripan</a:t>
            </a:r>
            <a:r>
              <a:rPr lang="en-US" sz="2800" dirty="0"/>
              <a:t> </a:t>
            </a:r>
            <a:r>
              <a:rPr lang="en-US" sz="2800" dirty="0" err="1"/>
              <a:t>tabung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Warna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Tinggi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Jari-jari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Tinggi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jari-jari</a:t>
            </a:r>
            <a:endParaRPr lang="en-US" sz="2800" b="1" dirty="0"/>
          </a:p>
        </p:txBody>
      </p:sp>
      <p:pic>
        <p:nvPicPr>
          <p:cNvPr id="2" name="0140-02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829" y="2395974"/>
            <a:ext cx="6121830" cy="3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KK]Template presentas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KK]Template presentasi" id="{9C5EA83A-29C2-BB4E-A38E-3DD28448E5B0}" vid="{77348A30-7CF6-A141-9547-3148326AD7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200EF15B1B324DA070725FF376E2B3" ma:contentTypeVersion="3" ma:contentTypeDescription="Create a new document." ma:contentTypeScope="" ma:versionID="9486d6616a0e70d835a7ef416225c63c">
  <xsd:schema xmlns:xsd="http://www.w3.org/2001/XMLSchema" xmlns:xs="http://www.w3.org/2001/XMLSchema" xmlns:p="http://schemas.microsoft.com/office/2006/metadata/properties" xmlns:ns2="d2f22a8a-75af-4acd-88c9-28e7e2232a41" targetNamespace="http://schemas.microsoft.com/office/2006/metadata/properties" ma:root="true" ma:fieldsID="fd6dc5adf213643e9c6867d46c32cfb9" ns2:_="">
    <xsd:import namespace="d2f22a8a-75af-4acd-88c9-28e7e2232a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22a8a-75af-4acd-88c9-28e7e2232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D52FB0-6702-44D1-810A-F3CF5AC0C4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FDB777-60C1-44D2-B356-195CD7D1D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f22a8a-75af-4acd-88c9-28e7e2232a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49D2C7-2E8E-476A-BD6C-BE58E52CA802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d2f22a8a-75af-4acd-88c9-28e7e2232a41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2793</TotalTime>
  <Words>3322</Words>
  <Application>Microsoft Office PowerPoint</Application>
  <PresentationFormat>Widescreen</PresentationFormat>
  <Paragraphs>974</Paragraphs>
  <Slides>56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Avenir Next LT Pro</vt:lpstr>
      <vt:lpstr>Calibri</vt:lpstr>
      <vt:lpstr>Calibri Light</vt:lpstr>
      <vt:lpstr>Cambria Math</vt:lpstr>
      <vt:lpstr>Myriad Pro</vt:lpstr>
      <vt:lpstr>Raleway SemiBold</vt:lpstr>
      <vt:lpstr>Tahoma</vt:lpstr>
      <vt:lpstr>Wingdings</vt:lpstr>
      <vt:lpstr>Office Theme</vt:lpstr>
      <vt:lpstr>[KK]Template presentasi</vt:lpstr>
      <vt:lpstr>PowerPoint Presentation</vt:lpstr>
      <vt:lpstr>Clustering</vt:lpstr>
      <vt:lpstr>Capaian Pembelajaran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Tujuan Analisis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Kelebihan dan Kekurangan K-Means</vt:lpstr>
      <vt:lpstr>Keterbatasan K-Means</vt:lpstr>
      <vt:lpstr>Keterbatasan K-Means: Perbedaan Ukuran</vt:lpstr>
      <vt:lpstr>Keterbatasan K-Means: Perbedaan Kepadatan</vt:lpstr>
      <vt:lpstr>Keterbatasan K-Means:  Bentuk Non-globular</vt:lpstr>
      <vt:lpstr>Mengatasi Keterbatasan K-Means</vt:lpstr>
      <vt:lpstr>Variasi K-Means</vt:lpstr>
      <vt:lpstr>Example: K-Means Algorithm</vt:lpstr>
      <vt:lpstr>Example for K-Means</vt:lpstr>
      <vt:lpstr>Example for K-Means</vt:lpstr>
      <vt:lpstr>Example for K-Means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Putri Dwitasari, S.T., M.Ds.(4444)</dc:creator>
  <cp:lastModifiedBy>Dini Adni Navastara</cp:lastModifiedBy>
  <cp:revision>203</cp:revision>
  <dcterms:created xsi:type="dcterms:W3CDTF">2020-01-30T06:48:20Z</dcterms:created>
  <dcterms:modified xsi:type="dcterms:W3CDTF">2023-09-20T08:09:58Z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0x0101008C200EF15B1B324DA070725FF376E2B3</vt:lpwstr>
  </property>
</Properties>
</file>